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70" r:id="rId2"/>
    <p:sldId id="296" r:id="rId3"/>
    <p:sldId id="297" r:id="rId4"/>
    <p:sldId id="272" r:id="rId5"/>
    <p:sldId id="298" r:id="rId6"/>
    <p:sldId id="299" r:id="rId7"/>
    <p:sldId id="295" r:id="rId8"/>
    <p:sldId id="275" r:id="rId9"/>
    <p:sldId id="300" r:id="rId10"/>
    <p:sldId id="26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7" autoAdjust="0"/>
    <p:restoredTop sz="96208"/>
  </p:normalViewPr>
  <p:slideViewPr>
    <p:cSldViewPr snapToGrid="0">
      <p:cViewPr varScale="1">
        <p:scale>
          <a:sx n="113" d="100"/>
          <a:sy n="113" d="100"/>
        </p:scale>
        <p:origin x="200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0E2655-17B4-458B-AF79-F4C9146CD2EE}" type="datetimeFigureOut">
              <a:rPr lang="en-GB" smtClean="0"/>
              <a:t>13/07/2021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222BCB-49FE-4C72-914A-38B0AF7AC6F1}" type="slidenum">
              <a:rPr lang="en-GB" smtClean="0"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02375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E8D453-A814-42C1-A5F8-8BFFE13FF5F9}" type="datetimeFigureOut">
              <a:rPr lang="en-GB" smtClean="0"/>
              <a:t>13/07/2021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04E07A-2DBF-45A8-990B-F899186D46E1}" type="slidenum">
              <a:rPr lang="en-GB" smtClean="0"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95704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/>
              <a:t>R</a:t>
            </a:r>
            <a:r>
              <a:rPr lang="es-IT" dirty="0"/>
              <a:t>eleevant for design of reform: types of creditors determine which creditors ought not be left out of the solution (tax, procedural privilege), or type of IP selected, etc. Does it make sense to havee a duty to file for all, or there should also be a difference depending on type of debtor? Also adeequacy of info can inform the decision to sell going concern, etc.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04E07A-2DBF-45A8-990B-F899186D46E1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73016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ea typeface="+mn-ea"/>
                <a:cs typeface="ＭＳ Ｐゴシック" charset="0"/>
              </a:rPr>
              <a:t>Focus: banks as creditors. Other side of coin of NPLs</a:t>
            </a:r>
          </a:p>
          <a:p>
            <a:endParaRPr lang="es-IT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304E07A-2DBF-45A8-990B-F899186D46E1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1281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82650-B45A-4753-B261-C1BED45EFB2F}" type="datetime1">
              <a:rPr lang="en-GB" smtClean="0"/>
              <a:t>13/07/2021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International Institute for the Unification of Private Law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6BD91-8CE6-4FF1-B535-B7D0870ECA72}" type="slidenum">
              <a:rPr lang="en-GB" smtClean="0"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8914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E9AE9-95B8-439D-BEA1-41539B6C9132}" type="datetime1">
              <a:rPr lang="en-GB" smtClean="0"/>
              <a:t>13/07/2021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International Institute for the Unification of Private Law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6BD91-8CE6-4FF1-B535-B7D0870ECA72}" type="slidenum">
              <a:rPr lang="en-GB" smtClean="0"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9535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FB6EF-60F5-4037-9881-72536017F26F}" type="datetime1">
              <a:rPr lang="en-GB" smtClean="0"/>
              <a:t>13/07/2021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International Institute for the Unification of Private Law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6BD91-8CE6-4FF1-B535-B7D0870ECA72}" type="slidenum">
              <a:rPr lang="en-GB" smtClean="0"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4830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3415C-930E-457B-B3F5-24B71555703E}" type="datetime1">
              <a:rPr lang="en-GB" smtClean="0"/>
              <a:t>13/07/2021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International Institute for the Unification of Private Law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6BD91-8CE6-4FF1-B535-B7D0870ECA72}" type="slidenum">
              <a:rPr lang="en-GB" smtClean="0"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0472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E88BA-44AC-4EF1-87A0-3093B557055C}" type="datetime1">
              <a:rPr lang="en-GB" smtClean="0"/>
              <a:t>13/07/2021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International Institute for the Unification of Private Law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6BD91-8CE6-4FF1-B535-B7D0870ECA72}" type="slidenum">
              <a:rPr lang="en-GB" smtClean="0"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0587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AC2E5-F455-4C6E-B9DA-04E1B936597D}" type="datetime1">
              <a:rPr lang="en-GB" smtClean="0"/>
              <a:t>13/07/2021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International Institute for the Unification of Private Law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6BD91-8CE6-4FF1-B535-B7D0870ECA72}" type="slidenum">
              <a:rPr lang="en-GB" smtClean="0"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63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64F59-1FFA-4668-8B11-9C7FF72C1856}" type="datetime1">
              <a:rPr lang="en-GB" smtClean="0"/>
              <a:t>13/07/2021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International Institute for the Unification of Private Law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6BD91-8CE6-4FF1-B535-B7D0870ECA72}" type="slidenum">
              <a:rPr lang="en-GB" smtClean="0"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942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1AAFF-302C-4255-A462-42ADBC0D44AF}" type="datetime1">
              <a:rPr lang="en-GB" smtClean="0"/>
              <a:t>13/07/2021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International Institute for the Unification of Private Law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6BD91-8CE6-4FF1-B535-B7D0870ECA72}" type="slidenum">
              <a:rPr lang="en-GB" smtClean="0"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1715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3CC59-825E-42D5-92A5-5CAB5A124E60}" type="datetime1">
              <a:rPr lang="en-GB" smtClean="0"/>
              <a:t>13/07/2021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International Institute for the Unification of Private Law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6BD91-8CE6-4FF1-B535-B7D0870ECA72}" type="slidenum">
              <a:rPr lang="en-GB" smtClean="0"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2875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A0C7E-F939-49FC-AE1F-870D897B0604}" type="datetime1">
              <a:rPr lang="en-GB" smtClean="0"/>
              <a:t>13/07/2021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International Institute for the Unification of Private Law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6BD91-8CE6-4FF1-B535-B7D0870ECA72}" type="slidenum">
              <a:rPr lang="en-GB" smtClean="0"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6636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631AE-E43F-4EE7-9B4C-59F452B3B248}" type="datetime1">
              <a:rPr lang="en-GB" smtClean="0"/>
              <a:t>13/07/2021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International Institute for the Unification of Private Law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6BD91-8CE6-4FF1-B535-B7D0870ECA72}" type="slidenum">
              <a:rPr lang="en-GB" smtClean="0"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5730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263336-32EC-4BD2-9FD1-3BBF54E54DBE}" type="datetime1">
              <a:rPr lang="en-GB" smtClean="0"/>
              <a:t>13/07/2021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/>
              <a:t>International Institute for the Unification of Private Law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6BD91-8CE6-4FF1-B535-B7D0870ECA72}" type="slidenum">
              <a:rPr lang="en-GB" smtClean="0"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228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 txBox="1">
            <a:spLocks/>
          </p:cNvSpPr>
          <p:nvPr/>
        </p:nvSpPr>
        <p:spPr>
          <a:xfrm>
            <a:off x="7969623" y="6249614"/>
            <a:ext cx="12147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C344E7E-4085-4198-A681-A66E488C96E7}" type="slidenum">
              <a:rPr lang="en-GB" b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fld>
            <a:endParaRPr lang="en-GB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5025899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 Prof. Ignacio Tirado </a:t>
            </a:r>
          </a:p>
          <a:p>
            <a:pPr algn="ctr"/>
            <a:r>
              <a:rPr lang="en-US" sz="2400" b="1" dirty="0"/>
              <a:t>UAM/UNIDROIT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600636"/>
            <a:ext cx="12192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>
                <a:latin typeface="Gill Sans MT" panose="020B0502020104020203" pitchFamily="34" charset="0"/>
                <a:ea typeface="Futura" panose="02020800000000000000" pitchFamily="18" charset="0"/>
                <a:cs typeface="Helvetica" panose="020B0604020202020204" pitchFamily="34" charset="0"/>
              </a:rPr>
              <a:t>New Paradigms in the Regulation of Business Distress</a:t>
            </a:r>
          </a:p>
          <a:p>
            <a:pPr algn="ctr"/>
            <a:r>
              <a:rPr lang="en-GB" sz="2800" b="1" dirty="0">
                <a:latin typeface="Gill Sans MT" panose="020B0502020104020203" pitchFamily="34" charset="0"/>
                <a:ea typeface="Futura" panose="02020800000000000000" pitchFamily="18" charset="0"/>
                <a:cs typeface="Helvetica" panose="020B0604020202020204" pitchFamily="34" charset="0"/>
              </a:rPr>
              <a:t>Deconstructing Insolvency Law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-169333" y="2354962"/>
            <a:ext cx="121920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2800" dirty="0">
              <a:latin typeface="Gill Sans MT" panose="020B0502020104020203" pitchFamily="34" charset="0"/>
            </a:endParaRPr>
          </a:p>
          <a:p>
            <a:pPr algn="ctr"/>
            <a:endParaRPr lang="en-GB" sz="2800" dirty="0">
              <a:latin typeface="Gill Sans MT" panose="020B0502020104020203" pitchFamily="34" charset="0"/>
            </a:endParaRPr>
          </a:p>
          <a:p>
            <a:pPr algn="ctr"/>
            <a:br>
              <a:rPr lang="en-GB" sz="2000" dirty="0"/>
            </a:br>
            <a:r>
              <a:rPr lang="en-GB" sz="2000" dirty="0"/>
              <a:t>International Academy of Commercial and Consumer Law</a:t>
            </a:r>
          </a:p>
          <a:p>
            <a:pPr algn="ctr"/>
            <a:r>
              <a:rPr lang="en-GB" sz="2000" dirty="0">
                <a:latin typeface="Gill Sans MT" panose="020B0502020104020203" pitchFamily="34" charset="0"/>
              </a:rPr>
              <a:t>14/15 July 2021</a:t>
            </a:r>
          </a:p>
        </p:txBody>
      </p:sp>
    </p:spTree>
    <p:extLst>
      <p:ext uri="{BB962C8B-B14F-4D97-AF65-F5344CB8AC3E}">
        <p14:creationId xmlns:p14="http://schemas.microsoft.com/office/powerpoint/2010/main" val="417678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C7C5129-51B2-48B1-A56B-0E7976366413}"/>
              </a:ext>
            </a:extLst>
          </p:cNvPr>
          <p:cNvSpPr/>
          <p:nvPr/>
        </p:nvSpPr>
        <p:spPr>
          <a:xfrm>
            <a:off x="480712" y="569540"/>
            <a:ext cx="11516215" cy="50945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29757" y="1905506"/>
            <a:ext cx="1193248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/>
              <a:t>Thank you!!</a:t>
            </a:r>
          </a:p>
          <a:p>
            <a:pPr algn="ctr"/>
            <a:r>
              <a:rPr lang="en-US" sz="2400" b="1" dirty="0"/>
              <a:t> </a:t>
            </a:r>
            <a:endParaRPr lang="en-US" sz="2400" b="1" dirty="0">
              <a:latin typeface="Gill Sans MT" panose="020B0502020104020203" pitchFamily="34" charset="0"/>
            </a:endParaRPr>
          </a:p>
          <a:p>
            <a:pPr algn="ctr"/>
            <a:r>
              <a:rPr lang="en-US" sz="2400" b="1" dirty="0" err="1">
                <a:latin typeface="Gill Sans MT" panose="020B0502020104020203" pitchFamily="34" charset="0"/>
              </a:rPr>
              <a:t>ignacio.tirado@uam.es</a:t>
            </a:r>
            <a:r>
              <a:rPr lang="en-US" sz="2400" b="1" dirty="0">
                <a:latin typeface="Gill Sans MT" panose="020B0502020104020203" pitchFamily="34" charset="0"/>
              </a:rPr>
              <a:t>/</a:t>
            </a:r>
            <a:r>
              <a:rPr lang="en-US" sz="2400" b="1" dirty="0" err="1">
                <a:latin typeface="Gill Sans MT" panose="020B0502020104020203" pitchFamily="34" charset="0"/>
              </a:rPr>
              <a:t>i.tirado@unidroit.org</a:t>
            </a:r>
            <a:endParaRPr lang="en-GB" sz="2400" b="1" dirty="0">
              <a:latin typeface="Gill Sans MT" panose="020B0502020104020203" pitchFamily="34" charset="0"/>
            </a:endParaRPr>
          </a:p>
          <a:p>
            <a:pPr algn="ctr"/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283002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 txBox="1">
            <a:spLocks/>
          </p:cNvSpPr>
          <p:nvPr/>
        </p:nvSpPr>
        <p:spPr>
          <a:xfrm>
            <a:off x="7969623" y="6249614"/>
            <a:ext cx="12147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C344E7E-4085-4198-A681-A66E488C96E7}" type="slidenum">
              <a:rPr lang="en-GB" b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fld>
            <a:endParaRPr lang="en-GB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179805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chemeClr val="accent6">
                    <a:lumMod val="50000"/>
                  </a:schemeClr>
                </a:solidFill>
                <a:latin typeface="Gill Sans MT" panose="020B0502020104020203" pitchFamily="34" charset="0"/>
                <a:ea typeface="Futura" panose="02020800000000000000" pitchFamily="18" charset="0"/>
                <a:cs typeface="Helvetica" panose="020B0604020202020204" pitchFamily="34" charset="0"/>
              </a:rPr>
              <a:t>The General Landscape (disclaimer)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-1" y="554322"/>
            <a:ext cx="120565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dirty="0"/>
              <a:t>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84DFF06-2C24-4EE2-ACE4-641D0E4F769F}"/>
              </a:ext>
            </a:extLst>
          </p:cNvPr>
          <p:cNvSpPr txBox="1"/>
          <p:nvPr/>
        </p:nvSpPr>
        <p:spPr>
          <a:xfrm>
            <a:off x="1" y="923654"/>
            <a:ext cx="12056532" cy="5311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2100" dirty="0">
                <a:solidFill>
                  <a:schemeClr val="accent1">
                    <a:lumMod val="50000"/>
                  </a:schemeClr>
                </a:solidFill>
                <a:latin typeface="Gill Sans MT" panose="020B0502020104020203" pitchFamily="34" charset="0"/>
              </a:rPr>
              <a:t>Formal insolvency proceedings, mostly in-court</a:t>
            </a:r>
          </a:p>
          <a:p>
            <a:pPr marL="285750" indent="-285750" algn="just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2100" dirty="0">
                <a:solidFill>
                  <a:schemeClr val="accent1">
                    <a:lumMod val="50000"/>
                  </a:schemeClr>
                </a:solidFill>
                <a:latin typeface="Gill Sans MT" panose="020B0502020104020203" pitchFamily="34" charset="0"/>
              </a:rPr>
              <a:t>Courts often understaffed/under-resourced/non specialised</a:t>
            </a:r>
          </a:p>
          <a:p>
            <a:pPr marL="285750" indent="-285750" algn="just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2100" dirty="0">
                <a:solidFill>
                  <a:schemeClr val="accent1">
                    <a:lumMod val="50000"/>
                  </a:schemeClr>
                </a:solidFill>
                <a:latin typeface="Gill Sans MT" panose="020B0502020104020203" pitchFamily="34" charset="0"/>
              </a:rPr>
              <a:t>Most often a binary exit: plan/agreement vs liquidation, but:</a:t>
            </a:r>
          </a:p>
          <a:p>
            <a:pPr marL="742950" lvl="1" indent="-285750" algn="just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§"/>
            </a:pPr>
            <a:r>
              <a:rPr lang="en-GB" sz="2100" dirty="0">
                <a:solidFill>
                  <a:schemeClr val="accent1">
                    <a:lumMod val="50000"/>
                  </a:schemeClr>
                </a:solidFill>
                <a:latin typeface="Gill Sans MT" panose="020B0502020104020203" pitchFamily="34" charset="0"/>
              </a:rPr>
              <a:t>Most jurisdictions have a “raw version” of the exit mechanism:</a:t>
            </a:r>
          </a:p>
          <a:p>
            <a:pPr marL="742950" lvl="1" indent="-285750" algn="just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§"/>
            </a:pPr>
            <a:r>
              <a:rPr lang="en-GB" sz="2100" dirty="0">
                <a:solidFill>
                  <a:schemeClr val="accent1">
                    <a:lumMod val="50000"/>
                  </a:schemeClr>
                </a:solidFill>
                <a:latin typeface="Gill Sans MT" panose="020B0502020104020203" pitchFamily="34" charset="0"/>
              </a:rPr>
              <a:t>Some allow for debt/equity swap and going concern sales</a:t>
            </a:r>
          </a:p>
          <a:p>
            <a:pPr marL="342900" indent="-342900" algn="just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sz="2100" dirty="0">
                <a:solidFill>
                  <a:schemeClr val="accent5">
                    <a:lumMod val="50000"/>
                  </a:schemeClr>
                </a:solidFill>
                <a:latin typeface="Gill Sans MT" panose="020B0502020104020203" pitchFamily="34" charset="0"/>
              </a:rPr>
              <a:t>Often, financial information is insufficient/inadequate, esp. in smaller debtors</a:t>
            </a:r>
          </a:p>
          <a:p>
            <a:pPr marL="342900" indent="-342900" algn="just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sz="2100" dirty="0">
                <a:solidFill>
                  <a:schemeClr val="accent5">
                    <a:lumMod val="50000"/>
                  </a:schemeClr>
                </a:solidFill>
                <a:latin typeface="Gill Sans MT" panose="020B0502020104020203" pitchFamily="34" charset="0"/>
              </a:rPr>
              <a:t>Existing information is most often not shared (bank secrecy, tax authorities)</a:t>
            </a:r>
          </a:p>
          <a:p>
            <a:pPr marL="342900" indent="-342900" algn="just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sz="2100" dirty="0">
                <a:solidFill>
                  <a:schemeClr val="accent5">
                    <a:lumMod val="50000"/>
                  </a:schemeClr>
                </a:solidFill>
                <a:latin typeface="Gill Sans MT" panose="020B0502020104020203" pitchFamily="34" charset="0"/>
              </a:rPr>
              <a:t>Majority of businesses postpone use of proceedings:</a:t>
            </a:r>
          </a:p>
          <a:p>
            <a:pPr marL="342900" indent="-342900" algn="just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sz="2100" dirty="0">
                <a:solidFill>
                  <a:schemeClr val="accent5">
                    <a:lumMod val="50000"/>
                  </a:schemeClr>
                </a:solidFill>
                <a:latin typeface="Gill Sans MT" panose="020B0502020104020203" pitchFamily="34" charset="0"/>
              </a:rPr>
              <a:t>Often creditors in position to impose own interest:</a:t>
            </a:r>
          </a:p>
          <a:p>
            <a:pPr marL="800100" lvl="1" indent="-342900" algn="just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Ø"/>
            </a:pPr>
            <a:r>
              <a:rPr lang="en-GB" sz="2100" dirty="0">
                <a:solidFill>
                  <a:schemeClr val="accent6">
                    <a:lumMod val="75000"/>
                  </a:schemeClr>
                </a:solidFill>
                <a:latin typeface="Gill Sans MT" panose="020B0502020104020203" pitchFamily="34" charset="0"/>
              </a:rPr>
              <a:t>Banks. Apathy, types of security interest</a:t>
            </a:r>
          </a:p>
          <a:p>
            <a:pPr marL="800100" lvl="1" indent="-342900" algn="just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Ø"/>
            </a:pPr>
            <a:r>
              <a:rPr lang="en-GB" sz="2100" dirty="0">
                <a:solidFill>
                  <a:schemeClr val="accent6">
                    <a:lumMod val="75000"/>
                  </a:schemeClr>
                </a:solidFill>
                <a:latin typeface="Gill Sans MT" panose="020B0502020104020203" pitchFamily="34" charset="0"/>
              </a:rPr>
              <a:t>Tax Authority. Procedural privileges</a:t>
            </a:r>
          </a:p>
          <a:p>
            <a:pPr marL="800100" lvl="1" indent="-342900" algn="just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Ø"/>
            </a:pPr>
            <a:r>
              <a:rPr lang="en-GB" sz="2100" dirty="0">
                <a:solidFill>
                  <a:schemeClr val="accent6">
                    <a:lumMod val="75000"/>
                  </a:schemeClr>
                </a:solidFill>
                <a:latin typeface="Gill Sans MT" panose="020B0502020104020203" pitchFamily="34" charset="0"/>
              </a:rPr>
              <a:t>Employees. Exorbitant privileges/other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GB" dirty="0">
              <a:latin typeface="Gill Sans MT" panose="020B0502020104020203" pitchFamily="34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F6AC34F-656A-5F43-9A6C-E50B71475288}"/>
              </a:ext>
            </a:extLst>
          </p:cNvPr>
          <p:cNvSpPr txBox="1"/>
          <p:nvPr/>
        </p:nvSpPr>
        <p:spPr>
          <a:xfrm>
            <a:off x="7645453" y="1814603"/>
            <a:ext cx="4411079" cy="8720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Ø"/>
            </a:pPr>
            <a:r>
              <a:rPr lang="es-IT" sz="2200" dirty="0">
                <a:solidFill>
                  <a:schemeClr val="accent6">
                    <a:lumMod val="75000"/>
                  </a:schemeClr>
                </a:solidFill>
              </a:rPr>
              <a:t>Plan/agreemeent in breach of APR</a:t>
            </a:r>
          </a:p>
          <a:p>
            <a:pPr marL="285750" indent="-285750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Ø"/>
            </a:pPr>
            <a:r>
              <a:rPr lang="es-IT" sz="2200" dirty="0">
                <a:solidFill>
                  <a:schemeClr val="accent6">
                    <a:lumMod val="75000"/>
                  </a:schemeClr>
                </a:solidFill>
              </a:rPr>
              <a:t>Liquidation is piece-meal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C5B55E49-BF1D-C644-83CA-0B77C8F5EE1B}"/>
              </a:ext>
            </a:extLst>
          </p:cNvPr>
          <p:cNvSpPr txBox="1"/>
          <p:nvPr/>
        </p:nvSpPr>
        <p:spPr>
          <a:xfrm>
            <a:off x="6423378" y="4018845"/>
            <a:ext cx="4688656" cy="1692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Ø"/>
            </a:pPr>
            <a:r>
              <a:rPr lang="es-IT" sz="2100" dirty="0">
                <a:solidFill>
                  <a:schemeClr val="accent6">
                    <a:lumMod val="75000"/>
                  </a:schemeClr>
                </a:solidFill>
              </a:rPr>
              <a:t>Avoid loss of control</a:t>
            </a:r>
          </a:p>
          <a:p>
            <a:pPr marL="285750" indent="-285750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Ø"/>
            </a:pPr>
            <a:r>
              <a:rPr lang="es-ES" sz="2100" dirty="0">
                <a:solidFill>
                  <a:schemeClr val="accent6">
                    <a:lumMod val="75000"/>
                  </a:schemeClr>
                </a:solidFill>
              </a:rPr>
              <a:t>F</a:t>
            </a:r>
            <a:r>
              <a:rPr lang="es-IT" sz="2100" dirty="0">
                <a:solidFill>
                  <a:schemeClr val="accent6">
                    <a:lumMod val="75000"/>
                  </a:schemeClr>
                </a:solidFill>
              </a:rPr>
              <a:t>amily business/only source of income</a:t>
            </a:r>
          </a:p>
          <a:p>
            <a:pPr marL="285750" indent="-285750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Ø"/>
            </a:pPr>
            <a:r>
              <a:rPr lang="es-IT" sz="2100" dirty="0">
                <a:solidFill>
                  <a:schemeClr val="accent6">
                    <a:lumMod val="75000"/>
                  </a:schemeClr>
                </a:solidFill>
              </a:rPr>
              <a:t>Punitive systems</a:t>
            </a:r>
          </a:p>
          <a:p>
            <a:pPr marL="285750" indent="-285750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Ø"/>
            </a:pPr>
            <a:r>
              <a:rPr lang="es-IT" sz="2100" dirty="0">
                <a:solidFill>
                  <a:schemeClr val="accent6">
                    <a:lumMod val="75000"/>
                  </a:schemeClr>
                </a:solidFill>
              </a:rPr>
              <a:t>Reputation</a:t>
            </a:r>
          </a:p>
        </p:txBody>
      </p:sp>
    </p:spTree>
    <p:extLst>
      <p:ext uri="{BB962C8B-B14F-4D97-AF65-F5344CB8AC3E}">
        <p14:creationId xmlns:p14="http://schemas.microsoft.com/office/powerpoint/2010/main" val="1085441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 txBox="1">
            <a:spLocks/>
          </p:cNvSpPr>
          <p:nvPr/>
        </p:nvSpPr>
        <p:spPr>
          <a:xfrm>
            <a:off x="7969623" y="6249614"/>
            <a:ext cx="12147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C344E7E-4085-4198-A681-A66E488C96E7}" type="slidenum">
              <a:rPr lang="en-GB" b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fld>
            <a:endParaRPr lang="en-GB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179805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chemeClr val="accent6">
                    <a:lumMod val="50000"/>
                  </a:schemeClr>
                </a:solidFill>
                <a:latin typeface="Gill Sans MT" panose="020B0502020104020203" pitchFamily="34" charset="0"/>
                <a:ea typeface="Futura" panose="02020800000000000000" pitchFamily="18" charset="0"/>
                <a:cs typeface="Helvetica" panose="020B0604020202020204" pitchFamily="34" charset="0"/>
              </a:rPr>
              <a:t>The General Landscape (II)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-1" y="554322"/>
            <a:ext cx="120565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dirty="0"/>
              <a:t>  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3C7BCD72-6D2D-C64E-81B4-9CAAE4BA0B0D}"/>
              </a:ext>
            </a:extLst>
          </p:cNvPr>
          <p:cNvSpPr/>
          <p:nvPr/>
        </p:nvSpPr>
        <p:spPr>
          <a:xfrm>
            <a:off x="146757" y="1237436"/>
            <a:ext cx="11706575" cy="32547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accent1">
                    <a:lumMod val="50000"/>
                  </a:schemeClr>
                </a:solidFill>
                <a:latin typeface="Gill Sans MT" panose="020B0502020104020203" pitchFamily="34" charset="0"/>
              </a:rPr>
              <a:t>Used scarcely, used too late. The flawed market paradox: the less developed the market, the fewer number of cases (less use of thee system)</a:t>
            </a:r>
          </a:p>
          <a:p>
            <a:pPr marL="285750" indent="-285750" algn="just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accent1">
                    <a:lumMod val="50000"/>
                  </a:schemeClr>
                </a:solidFill>
                <a:latin typeface="Gill Sans MT" panose="020B0502020104020203" pitchFamily="34" charset="0"/>
              </a:rPr>
              <a:t>90-95% liquidations, 5-10% plans/agreements</a:t>
            </a:r>
          </a:p>
          <a:p>
            <a:pPr marL="285750" indent="-285750" algn="just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accent1">
                    <a:lumMod val="50000"/>
                  </a:schemeClr>
                </a:solidFill>
                <a:latin typeface="Gill Sans MT" panose="020B0502020104020203" pitchFamily="34" charset="0"/>
              </a:rPr>
              <a:t>Vast majority of countries stakeholders do not regard insolvency systems as adequate to tackle business distress</a:t>
            </a:r>
          </a:p>
          <a:p>
            <a:pPr marL="285750" indent="-285750" algn="just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GB" sz="2100" dirty="0">
              <a:solidFill>
                <a:schemeClr val="accent1">
                  <a:lumMod val="50000"/>
                </a:schemeClr>
              </a:solidFill>
              <a:latin typeface="Gill Sans MT" panose="020B0502020104020203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GB" sz="2100" dirty="0">
              <a:latin typeface="Gill Sans MT" panose="020B0502020104020203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GB" dirty="0">
              <a:latin typeface="Gill Sans MT" panose="020B0502020104020203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GB" dirty="0">
              <a:latin typeface="Gill Sans MT" panose="020B0502020104020203" pitchFamily="34" charset="0"/>
            </a:endParaRPr>
          </a:p>
        </p:txBody>
      </p:sp>
      <p:sp>
        <p:nvSpPr>
          <p:cNvPr id="8" name="Flecha abajo 7">
            <a:extLst>
              <a:ext uri="{FF2B5EF4-FFF2-40B4-BE49-F238E27FC236}">
                <a16:creationId xmlns:a16="http://schemas.microsoft.com/office/drawing/2014/main" id="{1E8F811E-0EE5-D446-8AAD-BC810E0ECE35}"/>
              </a:ext>
            </a:extLst>
          </p:cNvPr>
          <p:cNvSpPr/>
          <p:nvPr/>
        </p:nvSpPr>
        <p:spPr>
          <a:xfrm>
            <a:off x="2312133" y="3429000"/>
            <a:ext cx="1477716" cy="3759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IT" dirty="0"/>
          </a:p>
        </p:txBody>
      </p:sp>
      <p:sp>
        <p:nvSpPr>
          <p:cNvPr id="11" name="Flecha abajo 10">
            <a:extLst>
              <a:ext uri="{FF2B5EF4-FFF2-40B4-BE49-F238E27FC236}">
                <a16:creationId xmlns:a16="http://schemas.microsoft.com/office/drawing/2014/main" id="{3E92FE1A-0BA6-694C-A1ED-54EFA1FCE5B8}"/>
              </a:ext>
            </a:extLst>
          </p:cNvPr>
          <p:cNvSpPr/>
          <p:nvPr/>
        </p:nvSpPr>
        <p:spPr>
          <a:xfrm>
            <a:off x="4047630" y="3446030"/>
            <a:ext cx="1477716" cy="3759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IT"/>
          </a:p>
        </p:txBody>
      </p:sp>
      <p:sp>
        <p:nvSpPr>
          <p:cNvPr id="12" name="Flecha abajo 11">
            <a:extLst>
              <a:ext uri="{FF2B5EF4-FFF2-40B4-BE49-F238E27FC236}">
                <a16:creationId xmlns:a16="http://schemas.microsoft.com/office/drawing/2014/main" id="{9762786C-0998-7545-B379-C814D26E88CE}"/>
              </a:ext>
            </a:extLst>
          </p:cNvPr>
          <p:cNvSpPr/>
          <p:nvPr/>
        </p:nvSpPr>
        <p:spPr>
          <a:xfrm>
            <a:off x="5783127" y="3446030"/>
            <a:ext cx="1477716" cy="3759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IT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D79CBC6-A5CC-D048-971C-A1DFACE838EF}"/>
              </a:ext>
            </a:extLst>
          </p:cNvPr>
          <p:cNvSpPr txBox="1"/>
          <p:nvPr/>
        </p:nvSpPr>
        <p:spPr>
          <a:xfrm>
            <a:off x="2675466" y="4027865"/>
            <a:ext cx="438008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IT" sz="2600" b="1" dirty="0">
                <a:solidFill>
                  <a:schemeClr val="accent1">
                    <a:lumMod val="50000"/>
                  </a:schemeClr>
                </a:solidFill>
              </a:rPr>
              <a:t>Chicken and egg problem</a:t>
            </a:r>
          </a:p>
        </p:txBody>
      </p:sp>
      <p:pic>
        <p:nvPicPr>
          <p:cNvPr id="14" name="Imagen 13" descr="Diagrama&#10;&#10;Descripción generada automáticamente con confianza baja">
            <a:extLst>
              <a:ext uri="{FF2B5EF4-FFF2-40B4-BE49-F238E27FC236}">
                <a16:creationId xmlns:a16="http://schemas.microsoft.com/office/drawing/2014/main" id="{C2AB5C07-55A6-BA45-8DC8-55AED4E4F3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0722" y="2941004"/>
            <a:ext cx="4222375" cy="3558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5965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 txBox="1">
            <a:spLocks/>
          </p:cNvSpPr>
          <p:nvPr/>
        </p:nvSpPr>
        <p:spPr>
          <a:xfrm>
            <a:off x="7969623" y="6249614"/>
            <a:ext cx="12147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C344E7E-4085-4198-A681-A66E488C96E7}" type="slidenum">
              <a:rPr lang="en-GB" b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fld>
            <a:endParaRPr lang="en-GB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179805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chemeClr val="accent5">
                    <a:lumMod val="75000"/>
                  </a:schemeClr>
                </a:solidFill>
                <a:latin typeface="Gill Sans MT" panose="020B0502020104020203" pitchFamily="34" charset="0"/>
                <a:ea typeface="Futura" panose="02020800000000000000" pitchFamily="18" charset="0"/>
                <a:cs typeface="Helvetica" panose="020B0604020202020204" pitchFamily="34" charset="0"/>
              </a:rPr>
              <a:t>Insolvency Law Reform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-1" y="554322"/>
            <a:ext cx="120565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dirty="0"/>
              <a:t>  </a:t>
            </a:r>
          </a:p>
        </p:txBody>
      </p:sp>
      <p:pic>
        <p:nvPicPr>
          <p:cNvPr id="12" name="Picture 2" descr="C:\Users\lbusevac\AppData\Local\Microsoft\Windows\Temporary Internet Files\Content.IE5\WRROLIBM\MC910216337[1].png">
            <a:extLst>
              <a:ext uri="{FF2B5EF4-FFF2-40B4-BE49-F238E27FC236}">
                <a16:creationId xmlns:a16="http://schemas.microsoft.com/office/drawing/2014/main" id="{E64243AC-5EA2-7448-88CB-B27BF90DB4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077542"/>
            <a:ext cx="11582400" cy="4970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9">
            <a:extLst>
              <a:ext uri="{FF2B5EF4-FFF2-40B4-BE49-F238E27FC236}">
                <a16:creationId xmlns:a16="http://schemas.microsoft.com/office/drawing/2014/main" id="{8F74B6B1-E381-1546-88D1-40B584ACA9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2525" y="1533304"/>
            <a:ext cx="2266950" cy="861774"/>
          </a:xfrm>
          <a:prstGeom prst="rect">
            <a:avLst/>
          </a:prstGeom>
          <a:solidFill>
            <a:srgbClr val="006600">
              <a:alpha val="9215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s-IT" sz="1000" dirty="0">
                <a:solidFill>
                  <a:schemeClr val="bg1"/>
                </a:solidFill>
                <a:cs typeface="Arial" panose="020B0604020202020204" pitchFamily="34" charset="0"/>
              </a:rPr>
              <a:t>WE: Austria, Bulgaria, Greece, France, Italy, Latvia, Lithuania, Netherlands, Poland, Romania, Slovenia, Spain, United Kingdom, etc.</a:t>
            </a:r>
          </a:p>
        </p:txBody>
      </p:sp>
      <p:sp>
        <p:nvSpPr>
          <p:cNvPr id="14" name="TextBox 9">
            <a:extLst>
              <a:ext uri="{FF2B5EF4-FFF2-40B4-BE49-F238E27FC236}">
                <a16:creationId xmlns:a16="http://schemas.microsoft.com/office/drawing/2014/main" id="{25B3A731-BAE5-7446-875C-3102BE2F59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2856" y="2496897"/>
            <a:ext cx="2266950" cy="707886"/>
          </a:xfrm>
          <a:prstGeom prst="rect">
            <a:avLst/>
          </a:prstGeom>
          <a:solidFill>
            <a:srgbClr val="006600">
              <a:alpha val="9215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s-IT" sz="1000" dirty="0">
                <a:solidFill>
                  <a:schemeClr val="bg1"/>
                </a:solidFill>
                <a:cs typeface="Arial" panose="020B0604020202020204" pitchFamily="34" charset="0"/>
              </a:rPr>
              <a:t>ECA: Albania, Armenia, Belarus, Georgia, Kazakhstan, Macedonia, Mongolia, Montenegro, Russia, Ukraine, etc.</a:t>
            </a:r>
          </a:p>
        </p:txBody>
      </p:sp>
      <p:sp>
        <p:nvSpPr>
          <p:cNvPr id="15" name="TextBox 20">
            <a:extLst>
              <a:ext uri="{FF2B5EF4-FFF2-40B4-BE49-F238E27FC236}">
                <a16:creationId xmlns:a16="http://schemas.microsoft.com/office/drawing/2014/main" id="{3734F730-8F2C-C84D-841D-9ACFBD5401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8956" y="3152001"/>
            <a:ext cx="1657350" cy="553998"/>
          </a:xfrm>
          <a:prstGeom prst="rect">
            <a:avLst/>
          </a:prstGeom>
          <a:solidFill>
            <a:srgbClr val="006600">
              <a:alpha val="9215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s-IT" sz="1000" b="1" dirty="0">
                <a:solidFill>
                  <a:schemeClr val="bg1"/>
                </a:solidFill>
                <a:cs typeface="Arial" panose="020B0604020202020204" pitchFamily="34" charset="0"/>
              </a:rPr>
              <a:t>MENA</a:t>
            </a:r>
            <a:r>
              <a:rPr lang="en-US" altLang="es-IT" sz="1000" dirty="0">
                <a:solidFill>
                  <a:schemeClr val="bg1"/>
                </a:solidFill>
                <a:cs typeface="Arial" panose="020B0604020202020204" pitchFamily="34" charset="0"/>
              </a:rPr>
              <a:t>: Lebanon, Egypt, Israel, Jordan, Lebanon, Tunisia, UAE, etc. </a:t>
            </a:r>
          </a:p>
        </p:txBody>
      </p:sp>
      <p:sp>
        <p:nvSpPr>
          <p:cNvPr id="16" name="TextBox 14">
            <a:extLst>
              <a:ext uri="{FF2B5EF4-FFF2-40B4-BE49-F238E27FC236}">
                <a16:creationId xmlns:a16="http://schemas.microsoft.com/office/drawing/2014/main" id="{E0562B43-A487-0842-AF0E-965666280E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7280" y="4066822"/>
            <a:ext cx="1924050" cy="1015663"/>
          </a:xfrm>
          <a:prstGeom prst="rect">
            <a:avLst/>
          </a:prstGeom>
          <a:solidFill>
            <a:srgbClr val="006600">
              <a:alpha val="9215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s-IT" sz="1000" b="1" dirty="0">
                <a:solidFill>
                  <a:schemeClr val="bg1"/>
                </a:solidFill>
                <a:cs typeface="Arial" panose="020B0604020202020204" pitchFamily="34" charset="0"/>
              </a:rPr>
              <a:t>Africa: </a:t>
            </a:r>
            <a:r>
              <a:rPr lang="en-US" altLang="es-IT" sz="1000" dirty="0">
                <a:solidFill>
                  <a:schemeClr val="bg1"/>
                </a:solidFill>
                <a:cs typeface="Arial" panose="020B0604020202020204" pitchFamily="34" charset="0"/>
              </a:rPr>
              <a:t>Botswana, Cape Verde,</a:t>
            </a:r>
            <a:r>
              <a:rPr lang="en-US" altLang="es-IT" sz="1000" b="1" dirty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  <a:r>
              <a:rPr lang="en-US" altLang="es-IT" sz="1000" dirty="0">
                <a:solidFill>
                  <a:schemeClr val="bg1"/>
                </a:solidFill>
                <a:cs typeface="Arial" panose="020B0604020202020204" pitchFamily="34" charset="0"/>
              </a:rPr>
              <a:t>Kenya, Mauritius, Mozambique, Namibia, Rwanda, South Africa, Seychelles, Uganda, etc. OHADA </a:t>
            </a:r>
          </a:p>
        </p:txBody>
      </p:sp>
      <p:sp>
        <p:nvSpPr>
          <p:cNvPr id="17" name="TextBox 17">
            <a:extLst>
              <a:ext uri="{FF2B5EF4-FFF2-40B4-BE49-F238E27FC236}">
                <a16:creationId xmlns:a16="http://schemas.microsoft.com/office/drawing/2014/main" id="{F6807D62-E1D4-7D41-9638-3646840674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86331" y="3789823"/>
            <a:ext cx="1657350" cy="553998"/>
          </a:xfrm>
          <a:prstGeom prst="rect">
            <a:avLst/>
          </a:prstGeom>
          <a:solidFill>
            <a:srgbClr val="006600">
              <a:alpha val="9215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s-IT" sz="1000" b="1" dirty="0">
                <a:solidFill>
                  <a:schemeClr val="bg1"/>
                </a:solidFill>
                <a:cs typeface="Arial" panose="020B0604020202020204" pitchFamily="34" charset="0"/>
              </a:rPr>
              <a:t>S&amp;EA</a:t>
            </a:r>
            <a:r>
              <a:rPr lang="en-US" altLang="es-IT" sz="1000" dirty="0">
                <a:solidFill>
                  <a:schemeClr val="bg1"/>
                </a:solidFill>
                <a:cs typeface="Arial" panose="020B0604020202020204" pitchFamily="34" charset="0"/>
              </a:rPr>
              <a:t>:  Bangladesh, India, Malaysia, Philippines, Thailand </a:t>
            </a:r>
          </a:p>
        </p:txBody>
      </p:sp>
      <p:sp>
        <p:nvSpPr>
          <p:cNvPr id="18" name="TextBox 19">
            <a:extLst>
              <a:ext uri="{FF2B5EF4-FFF2-40B4-BE49-F238E27FC236}">
                <a16:creationId xmlns:a16="http://schemas.microsoft.com/office/drawing/2014/main" id="{73062548-F268-4140-9546-0B631B13D9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91" y="2291336"/>
            <a:ext cx="997212" cy="411121"/>
          </a:xfrm>
          <a:prstGeom prst="rect">
            <a:avLst/>
          </a:prstGeom>
          <a:solidFill>
            <a:srgbClr val="006600">
              <a:alpha val="9215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s-IT" sz="1000" b="1" dirty="0">
                <a:solidFill>
                  <a:schemeClr val="bg1"/>
                </a:solidFill>
                <a:cs typeface="Arial" panose="020B0604020202020204" pitchFamily="34" charset="0"/>
              </a:rPr>
              <a:t>North A: </a:t>
            </a:r>
            <a:r>
              <a:rPr lang="en-US" altLang="es-IT" sz="1000" dirty="0">
                <a:solidFill>
                  <a:schemeClr val="bg1"/>
                </a:solidFill>
                <a:cs typeface="Arial" panose="020B0604020202020204" pitchFamily="34" charset="0"/>
              </a:rPr>
              <a:t>United States</a:t>
            </a:r>
            <a:endParaRPr lang="en-US" altLang="es-IT" sz="10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19" name="TextBox 19">
            <a:extLst>
              <a:ext uri="{FF2B5EF4-FFF2-40B4-BE49-F238E27FC236}">
                <a16:creationId xmlns:a16="http://schemas.microsoft.com/office/drawing/2014/main" id="{F3918359-5BC7-7D40-AC22-5D47F9BBAE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0215" y="4046873"/>
            <a:ext cx="1285875" cy="707886"/>
          </a:xfrm>
          <a:prstGeom prst="rect">
            <a:avLst/>
          </a:prstGeom>
          <a:solidFill>
            <a:srgbClr val="006600">
              <a:alpha val="92155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s-IT" sz="1000" b="1" dirty="0">
                <a:solidFill>
                  <a:schemeClr val="bg1"/>
                </a:solidFill>
                <a:cs typeface="Arial" panose="020B0604020202020204" pitchFamily="34" charset="0"/>
              </a:rPr>
              <a:t>LAC: </a:t>
            </a:r>
            <a:r>
              <a:rPr lang="en-US" altLang="es-IT" sz="1000" dirty="0">
                <a:solidFill>
                  <a:schemeClr val="bg1"/>
                </a:solidFill>
                <a:cs typeface="Arial" panose="020B0604020202020204" pitchFamily="34" charset="0"/>
              </a:rPr>
              <a:t>Chile, Colombia,  Guatemala, Peru, etc. </a:t>
            </a:r>
            <a:endParaRPr lang="en-US" altLang="es-IT" sz="10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9482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 txBox="1">
            <a:spLocks/>
          </p:cNvSpPr>
          <p:nvPr/>
        </p:nvSpPr>
        <p:spPr>
          <a:xfrm>
            <a:off x="7969623" y="6249614"/>
            <a:ext cx="12147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C344E7E-4085-4198-A681-A66E488C96E7}" type="slidenum">
              <a:rPr lang="en-GB" b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fld>
            <a:endParaRPr lang="en-GB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179805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chemeClr val="accent6">
                    <a:lumMod val="50000"/>
                  </a:schemeClr>
                </a:solidFill>
                <a:latin typeface="Gill Sans MT" panose="020B0502020104020203" pitchFamily="34" charset="0"/>
                <a:ea typeface="Futura" panose="02020800000000000000" pitchFamily="18" charset="0"/>
                <a:cs typeface="Helvetica" panose="020B0604020202020204" pitchFamily="34" charset="0"/>
              </a:rPr>
              <a:t>A Slow but Firm Trend. Towards a new Paradigm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-1" y="554322"/>
            <a:ext cx="120565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dirty="0"/>
              <a:t>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84DFF06-2C24-4EE2-ACE4-641D0E4F769F}"/>
              </a:ext>
            </a:extLst>
          </p:cNvPr>
          <p:cNvSpPr txBox="1"/>
          <p:nvPr/>
        </p:nvSpPr>
        <p:spPr>
          <a:xfrm>
            <a:off x="135465" y="923654"/>
            <a:ext cx="11921067" cy="5098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sz="2100" dirty="0">
                <a:solidFill>
                  <a:srgbClr val="002060"/>
                </a:solidFill>
                <a:latin typeface="Gill Sans MT" panose="020B0502020104020203" pitchFamily="34" charset="0"/>
              </a:rPr>
              <a:t>Insolvency reform varies considerably between countries, as could not be otherwise</a:t>
            </a:r>
          </a:p>
          <a:p>
            <a:pPr marL="285750" indent="-285750" algn="just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sz="2100" dirty="0">
                <a:solidFill>
                  <a:srgbClr val="002060"/>
                </a:solidFill>
                <a:latin typeface="Gill Sans MT" panose="020B0502020104020203" pitchFamily="34" charset="0"/>
              </a:rPr>
              <a:t>There are however a few undisputed trends:</a:t>
            </a:r>
          </a:p>
          <a:p>
            <a:pPr marL="800100" lvl="1" indent="-342900" algn="just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Ø"/>
            </a:pPr>
            <a:r>
              <a:rPr lang="en-GB" sz="2100" dirty="0">
                <a:solidFill>
                  <a:srgbClr val="002060"/>
                </a:solidFill>
                <a:latin typeface="Gill Sans MT" panose="020B0502020104020203" pitchFamily="34" charset="0"/>
              </a:rPr>
              <a:t>Strengthening of institutional framework</a:t>
            </a:r>
          </a:p>
          <a:p>
            <a:pPr marL="1257300" lvl="2" indent="-342900" algn="just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v"/>
            </a:pPr>
            <a:r>
              <a:rPr lang="en-GB" sz="2100" dirty="0">
                <a:solidFill>
                  <a:srgbClr val="002060"/>
                </a:solidFill>
                <a:latin typeface="Gill Sans MT" panose="020B0502020104020203" pitchFamily="34" charset="0"/>
              </a:rPr>
              <a:t>Specialised judiciary</a:t>
            </a:r>
          </a:p>
          <a:p>
            <a:pPr marL="1257300" lvl="2" indent="-342900" algn="just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v"/>
            </a:pPr>
            <a:r>
              <a:rPr lang="en-GB" sz="2100" dirty="0">
                <a:solidFill>
                  <a:srgbClr val="002060"/>
                </a:solidFill>
                <a:latin typeface="Gill Sans MT" panose="020B0502020104020203" pitchFamily="34" charset="0"/>
              </a:rPr>
              <a:t>Professionalization of IPs  	        </a:t>
            </a:r>
            <a:r>
              <a:rPr lang="en-GB" sz="2100" dirty="0">
                <a:solidFill>
                  <a:schemeClr val="accent6">
                    <a:lumMod val="50000"/>
                  </a:schemeClr>
                </a:solidFill>
                <a:latin typeface="Gill Sans MT" panose="020B0502020104020203" pitchFamily="34" charset="0"/>
              </a:rPr>
              <a:t>A complex reform in most jurisdictions</a:t>
            </a:r>
          </a:p>
          <a:p>
            <a:pPr marL="800100" lvl="1" indent="-342900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Ø"/>
            </a:pPr>
            <a:r>
              <a:rPr lang="en-GB" sz="2100" dirty="0">
                <a:solidFill>
                  <a:srgbClr val="002060"/>
                </a:solidFill>
                <a:latin typeface="Gill Sans MT" panose="020B0502020104020203" pitchFamily="34" charset="0"/>
              </a:rPr>
              <a:t>Introduction of out of court/hybrid agreements	        </a:t>
            </a:r>
            <a:r>
              <a:rPr lang="en-GB" sz="2100" dirty="0">
                <a:solidFill>
                  <a:schemeClr val="accent6">
                    <a:lumMod val="50000"/>
                  </a:schemeClr>
                </a:solidFill>
                <a:latin typeface="Gill Sans MT" panose="020B0502020104020203" pitchFamily="34" charset="0"/>
              </a:rPr>
              <a:t>Different degrees of court intervention</a:t>
            </a:r>
          </a:p>
          <a:p>
            <a:pPr lvl="2">
              <a:spcBef>
                <a:spcPts val="400"/>
              </a:spcBef>
              <a:spcAft>
                <a:spcPts val="400"/>
              </a:spcAft>
            </a:pPr>
            <a:r>
              <a:rPr lang="en-GB" sz="2100" dirty="0">
                <a:solidFill>
                  <a:srgbClr val="002060"/>
                </a:solidFill>
                <a:latin typeface="Gill Sans MT" panose="020B0502020104020203" pitchFamily="34" charset="0"/>
              </a:rPr>
              <a:t>	 	</a:t>
            </a:r>
          </a:p>
          <a:p>
            <a:pPr lvl="2">
              <a:spcBef>
                <a:spcPts val="400"/>
              </a:spcBef>
              <a:spcAft>
                <a:spcPts val="400"/>
              </a:spcAft>
            </a:pPr>
            <a:endParaRPr lang="en-GB" sz="2100" dirty="0">
              <a:solidFill>
                <a:srgbClr val="002060"/>
              </a:solidFill>
              <a:latin typeface="Gill Sans MT" panose="020B0502020104020203" pitchFamily="34" charset="0"/>
            </a:endParaRPr>
          </a:p>
          <a:p>
            <a:pPr lvl="2">
              <a:spcBef>
                <a:spcPts val="400"/>
              </a:spcBef>
              <a:spcAft>
                <a:spcPts val="400"/>
              </a:spcAft>
            </a:pPr>
            <a:r>
              <a:rPr lang="en-GB" sz="2100" dirty="0">
                <a:solidFill>
                  <a:srgbClr val="002060"/>
                </a:solidFill>
                <a:latin typeface="Gill Sans MT" panose="020B0502020104020203" pitchFamily="34" charset="0"/>
              </a:rPr>
              <a:t>Most frequently included rules in these proceedings:</a:t>
            </a:r>
          </a:p>
          <a:p>
            <a:pPr marL="1257300" lvl="2" indent="-342900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v"/>
            </a:pPr>
            <a:r>
              <a:rPr lang="en-GB" sz="2100" dirty="0">
                <a:solidFill>
                  <a:schemeClr val="accent6">
                    <a:lumMod val="50000"/>
                  </a:schemeClr>
                </a:solidFill>
                <a:latin typeface="Gill Sans MT" panose="020B0502020104020203" pitchFamily="34" charset="0"/>
              </a:rPr>
              <a:t>Protection against ex post avoidance actions in case of formal insolvency</a:t>
            </a:r>
          </a:p>
          <a:p>
            <a:pPr marL="1257300" lvl="2" indent="-342900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v"/>
            </a:pPr>
            <a:r>
              <a:rPr lang="en-GB" sz="2100" dirty="0">
                <a:solidFill>
                  <a:schemeClr val="accent6">
                    <a:lumMod val="50000"/>
                  </a:schemeClr>
                </a:solidFill>
                <a:latin typeface="Gill Sans MT" panose="020B0502020104020203" pitchFamily="34" charset="0"/>
              </a:rPr>
              <a:t>Some sort of stay </a:t>
            </a:r>
          </a:p>
          <a:p>
            <a:pPr marL="1257300" lvl="2" indent="-342900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v"/>
            </a:pPr>
            <a:r>
              <a:rPr lang="en-GB" sz="2100" dirty="0">
                <a:solidFill>
                  <a:schemeClr val="accent6">
                    <a:lumMod val="50000"/>
                  </a:schemeClr>
                </a:solidFill>
                <a:latin typeface="Gill Sans MT" panose="020B0502020104020203" pitchFamily="34" charset="0"/>
              </a:rPr>
              <a:t>System of majorities and judicial control (mostly if binding on dissenting creditors)</a:t>
            </a:r>
          </a:p>
        </p:txBody>
      </p:sp>
      <p:sp>
        <p:nvSpPr>
          <p:cNvPr id="2" name="Flecha derecha 1">
            <a:extLst>
              <a:ext uri="{FF2B5EF4-FFF2-40B4-BE49-F238E27FC236}">
                <a16:creationId xmlns:a16="http://schemas.microsoft.com/office/drawing/2014/main" id="{1E2F3F57-7130-CD4F-A465-6DB1629BA68D}"/>
              </a:ext>
            </a:extLst>
          </p:cNvPr>
          <p:cNvSpPr/>
          <p:nvPr/>
        </p:nvSpPr>
        <p:spPr>
          <a:xfrm>
            <a:off x="4425244" y="2777067"/>
            <a:ext cx="869245" cy="1354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IT"/>
          </a:p>
        </p:txBody>
      </p:sp>
      <p:sp>
        <p:nvSpPr>
          <p:cNvPr id="8" name="Flecha derecha 7">
            <a:extLst>
              <a:ext uri="{FF2B5EF4-FFF2-40B4-BE49-F238E27FC236}">
                <a16:creationId xmlns:a16="http://schemas.microsoft.com/office/drawing/2014/main" id="{B70B11F1-E637-4047-9FDC-971E968417DD}"/>
              </a:ext>
            </a:extLst>
          </p:cNvPr>
          <p:cNvSpPr/>
          <p:nvPr/>
        </p:nvSpPr>
        <p:spPr>
          <a:xfrm>
            <a:off x="6248400" y="3166534"/>
            <a:ext cx="869245" cy="1354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IT"/>
          </a:p>
        </p:txBody>
      </p:sp>
      <p:sp>
        <p:nvSpPr>
          <p:cNvPr id="3" name="Flecha abajo 2">
            <a:extLst>
              <a:ext uri="{FF2B5EF4-FFF2-40B4-BE49-F238E27FC236}">
                <a16:creationId xmlns:a16="http://schemas.microsoft.com/office/drawing/2014/main" id="{0917F967-AC63-8643-9A5D-5D0A8C6B6F68}"/>
              </a:ext>
            </a:extLst>
          </p:cNvPr>
          <p:cNvSpPr/>
          <p:nvPr/>
        </p:nvSpPr>
        <p:spPr>
          <a:xfrm>
            <a:off x="2675467" y="3680178"/>
            <a:ext cx="2325511" cy="4515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IT"/>
          </a:p>
        </p:txBody>
      </p:sp>
    </p:spTree>
    <p:extLst>
      <p:ext uri="{BB962C8B-B14F-4D97-AF65-F5344CB8AC3E}">
        <p14:creationId xmlns:p14="http://schemas.microsoft.com/office/powerpoint/2010/main" val="3027953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 txBox="1">
            <a:spLocks/>
          </p:cNvSpPr>
          <p:nvPr/>
        </p:nvSpPr>
        <p:spPr>
          <a:xfrm>
            <a:off x="7969623" y="6249614"/>
            <a:ext cx="12147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C344E7E-4085-4198-A681-A66E488C96E7}" type="slidenum">
              <a:rPr lang="en-GB" b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fld>
            <a:endParaRPr lang="en-GB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400434"/>
            <a:ext cx="1219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chemeClr val="accent6">
                    <a:lumMod val="50000"/>
                  </a:schemeClr>
                </a:solidFill>
                <a:latin typeface="Gill Sans MT" panose="020B0502020104020203" pitchFamily="34" charset="0"/>
                <a:ea typeface="Futura" panose="02020800000000000000" pitchFamily="18" charset="0"/>
                <a:cs typeface="Helvetica" panose="020B0604020202020204" pitchFamily="34" charset="0"/>
              </a:rPr>
              <a:t>The Need to Act on a Triple Front</a:t>
            </a:r>
            <a:r>
              <a:rPr lang="en-GB" sz="2800" b="1" dirty="0">
                <a:solidFill>
                  <a:schemeClr val="accent6">
                    <a:lumMod val="50000"/>
                  </a:schemeClr>
                </a:solidFill>
                <a:latin typeface="Gill Sans MT" panose="020B0502020104020203" pitchFamily="34" charset="0"/>
                <a:ea typeface="Futura" panose="02020800000000000000" pitchFamily="18" charset="0"/>
                <a:cs typeface="Helvetica" panose="020B0604020202020204" pitchFamily="34" charset="0"/>
              </a:rPr>
              <a:t>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-1" y="554322"/>
            <a:ext cx="120565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dirty="0"/>
              <a:t>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84DFF06-2C24-4EE2-ACE4-641D0E4F769F}"/>
              </a:ext>
            </a:extLst>
          </p:cNvPr>
          <p:cNvSpPr txBox="1"/>
          <p:nvPr/>
        </p:nvSpPr>
        <p:spPr>
          <a:xfrm>
            <a:off x="131232" y="1820598"/>
            <a:ext cx="3505199" cy="21698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GB" sz="2400" b="1" dirty="0">
                <a:solidFill>
                  <a:schemeClr val="accent6">
                    <a:lumMod val="50000"/>
                  </a:schemeClr>
                </a:solidFill>
              </a:rPr>
              <a:t>The system must provide for a bespoke treatment of distressed businesses</a:t>
            </a:r>
          </a:p>
          <a:p>
            <a:pPr algn="just"/>
            <a:endParaRPr lang="en-GB" sz="2100" b="1" dirty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endParaRPr lang="en-GB" sz="2100" b="1" dirty="0">
              <a:solidFill>
                <a:schemeClr val="accent6">
                  <a:lumMod val="50000"/>
                </a:schemeClr>
              </a:solidFill>
              <a:latin typeface="Gill Sans MT" panose="020B0502020104020203" pitchFamily="34" charset="0"/>
            </a:endParaRPr>
          </a:p>
          <a:p>
            <a:pPr algn="just"/>
            <a:endParaRPr lang="en-GB" sz="2100" b="1" dirty="0">
              <a:solidFill>
                <a:schemeClr val="accent6">
                  <a:lumMod val="50000"/>
                </a:schemeClr>
              </a:solidFill>
              <a:latin typeface="Gill Sans MT" panose="020B0502020104020203" pitchFamily="34" charset="0"/>
            </a:endParaRPr>
          </a:p>
        </p:txBody>
      </p:sp>
      <p:sp>
        <p:nvSpPr>
          <p:cNvPr id="6" name="TextBox 9">
            <a:extLst>
              <a:ext uri="{FF2B5EF4-FFF2-40B4-BE49-F238E27FC236}">
                <a16:creationId xmlns:a16="http://schemas.microsoft.com/office/drawing/2014/main" id="{65565970-62F7-C747-8C07-430E4D82BE69}"/>
              </a:ext>
            </a:extLst>
          </p:cNvPr>
          <p:cNvSpPr txBox="1"/>
          <p:nvPr/>
        </p:nvSpPr>
        <p:spPr>
          <a:xfrm>
            <a:off x="3857270" y="1820598"/>
            <a:ext cx="3672419" cy="216982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accent5">
                    <a:lumMod val="50000"/>
                  </a:schemeClr>
                </a:solidFill>
              </a:rPr>
              <a:t>The procedural “</a:t>
            </a:r>
            <a:r>
              <a:rPr lang="en-GB" sz="2400" b="1" i="1" dirty="0">
                <a:solidFill>
                  <a:schemeClr val="accent5">
                    <a:lumMod val="50000"/>
                  </a:schemeClr>
                </a:solidFill>
              </a:rPr>
              <a:t>deconstruction”</a:t>
            </a:r>
            <a:r>
              <a:rPr lang="en-GB" sz="2400" b="1" dirty="0">
                <a:solidFill>
                  <a:schemeClr val="accent5">
                    <a:lumMod val="50000"/>
                  </a:schemeClr>
                </a:solidFill>
              </a:rPr>
              <a:t> of the system</a:t>
            </a:r>
          </a:p>
          <a:p>
            <a:pPr algn="ctr"/>
            <a:endParaRPr lang="en-GB" sz="2100" b="1" dirty="0">
              <a:solidFill>
                <a:schemeClr val="accent5">
                  <a:lumMod val="50000"/>
                </a:schemeClr>
              </a:solidFill>
              <a:latin typeface="Gill Sans MT" panose="020B0502020104020203" pitchFamily="34" charset="0"/>
            </a:endParaRPr>
          </a:p>
          <a:p>
            <a:pPr algn="ctr"/>
            <a:endParaRPr lang="en-GB" sz="2100" b="1" dirty="0">
              <a:solidFill>
                <a:schemeClr val="accent5">
                  <a:lumMod val="50000"/>
                </a:schemeClr>
              </a:solidFill>
              <a:latin typeface="Gill Sans MT" panose="020B0502020104020203" pitchFamily="34" charset="0"/>
            </a:endParaRPr>
          </a:p>
          <a:p>
            <a:pPr algn="ctr"/>
            <a:endParaRPr lang="en-GB" sz="2100" b="1" dirty="0">
              <a:solidFill>
                <a:schemeClr val="accent5">
                  <a:lumMod val="50000"/>
                </a:schemeClr>
              </a:solidFill>
              <a:latin typeface="Gill Sans MT" panose="020B0502020104020203" pitchFamily="34" charset="0"/>
            </a:endParaRPr>
          </a:p>
        </p:txBody>
      </p:sp>
      <p:sp>
        <p:nvSpPr>
          <p:cNvPr id="8" name="TextBox 9">
            <a:extLst>
              <a:ext uri="{FF2B5EF4-FFF2-40B4-BE49-F238E27FC236}">
                <a16:creationId xmlns:a16="http://schemas.microsoft.com/office/drawing/2014/main" id="{40AF8C89-987D-1641-A7ED-96BB8F0D5203}"/>
              </a:ext>
            </a:extLst>
          </p:cNvPr>
          <p:cNvSpPr txBox="1"/>
          <p:nvPr/>
        </p:nvSpPr>
        <p:spPr>
          <a:xfrm>
            <a:off x="7848599" y="1797514"/>
            <a:ext cx="3914423" cy="221599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270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accent2">
                    <a:lumMod val="50000"/>
                  </a:schemeClr>
                </a:solidFill>
                <a:latin typeface="Gill Sans MT" panose="020B0502020104020203" pitchFamily="34" charset="0"/>
              </a:rPr>
              <a:t>The need to coordinate reform in other-related regulatory sectors of the legal framework</a:t>
            </a:r>
          </a:p>
          <a:p>
            <a:pPr algn="ctr"/>
            <a:endParaRPr lang="en-GB" sz="2100" b="1" dirty="0">
              <a:solidFill>
                <a:schemeClr val="accent2">
                  <a:lumMod val="50000"/>
                </a:schemeClr>
              </a:solidFill>
              <a:latin typeface="Gill Sans MT" panose="020B0502020104020203" pitchFamily="34" charset="0"/>
            </a:endParaRPr>
          </a:p>
          <a:p>
            <a:pPr algn="ctr"/>
            <a:endParaRPr lang="en-GB" sz="2100" b="1" dirty="0">
              <a:solidFill>
                <a:schemeClr val="accent2">
                  <a:lumMod val="50000"/>
                </a:schemeClr>
              </a:solidFill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1263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 txBox="1">
            <a:spLocks/>
          </p:cNvSpPr>
          <p:nvPr/>
        </p:nvSpPr>
        <p:spPr>
          <a:xfrm>
            <a:off x="7969623" y="6249614"/>
            <a:ext cx="12147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C344E7E-4085-4198-A681-A66E488C96E7}" type="slidenum">
              <a:rPr lang="en-GB" b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fld>
            <a:endParaRPr lang="en-GB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179805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chemeClr val="accent6">
                    <a:lumMod val="50000"/>
                  </a:schemeClr>
                </a:solidFill>
              </a:rPr>
              <a:t>The system must provide for a bespoke treatment of distressed businesses</a:t>
            </a:r>
          </a:p>
          <a:p>
            <a:endParaRPr lang="en-GB" sz="2800" b="1" dirty="0">
              <a:latin typeface="Gill Sans MT" panose="020B0502020104020203" pitchFamily="34" charset="0"/>
              <a:ea typeface="Futura" panose="02020800000000000000" pitchFamily="18" charset="0"/>
              <a:cs typeface="Helvetica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1" y="554322"/>
            <a:ext cx="120565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dirty="0"/>
              <a:t>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84DFF06-2C24-4EE2-ACE4-641D0E4F769F}"/>
              </a:ext>
            </a:extLst>
          </p:cNvPr>
          <p:cNvSpPr txBox="1"/>
          <p:nvPr/>
        </p:nvSpPr>
        <p:spPr>
          <a:xfrm>
            <a:off x="107245" y="923654"/>
            <a:ext cx="11977509" cy="5745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sz="2100" dirty="0">
                <a:solidFill>
                  <a:srgbClr val="002060"/>
                </a:solidFill>
                <a:latin typeface="Gill Sans MT" panose="020B0502020104020203" pitchFamily="34" charset="0"/>
              </a:rPr>
              <a:t>Enormous differences depending on type of debtor</a:t>
            </a:r>
          </a:p>
          <a:p>
            <a:pPr marL="800100" lvl="1" indent="-342900" algn="just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Ø"/>
            </a:pPr>
            <a:r>
              <a:rPr lang="en-GB" sz="2100" dirty="0">
                <a:solidFill>
                  <a:schemeClr val="accent6">
                    <a:lumMod val="50000"/>
                  </a:schemeClr>
                </a:solidFill>
                <a:latin typeface="Gill Sans MT" panose="020B0502020104020203" pitchFamily="34" charset="0"/>
              </a:rPr>
              <a:t>Differences in information available</a:t>
            </a:r>
          </a:p>
          <a:p>
            <a:pPr marL="800100" lvl="1" indent="-342900" algn="just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Ø"/>
            </a:pPr>
            <a:r>
              <a:rPr lang="en-GB" sz="2100" dirty="0">
                <a:solidFill>
                  <a:schemeClr val="accent6">
                    <a:lumMod val="50000"/>
                  </a:schemeClr>
                </a:solidFill>
                <a:latin typeface="Gill Sans MT" panose="020B0502020104020203" pitchFamily="34" charset="0"/>
              </a:rPr>
              <a:t>Differences in technical capacity in management and in access to counselling</a:t>
            </a:r>
          </a:p>
          <a:p>
            <a:pPr marL="800100" lvl="1" indent="-342900" algn="just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Ø"/>
            </a:pPr>
            <a:r>
              <a:rPr lang="en-GB" sz="2100" dirty="0">
                <a:solidFill>
                  <a:schemeClr val="accent6">
                    <a:lumMod val="50000"/>
                  </a:schemeClr>
                </a:solidFill>
                <a:latin typeface="Gill Sans MT" panose="020B0502020104020203" pitchFamily="34" charset="0"/>
              </a:rPr>
              <a:t>Differences in behaviour and incentives </a:t>
            </a:r>
          </a:p>
          <a:p>
            <a:pPr marL="800100" lvl="1" indent="-342900" algn="just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Ø"/>
            </a:pPr>
            <a:r>
              <a:rPr lang="en-GB" sz="2100" dirty="0">
                <a:solidFill>
                  <a:schemeClr val="accent6">
                    <a:lumMod val="50000"/>
                  </a:schemeClr>
                </a:solidFill>
                <a:latin typeface="Gill Sans MT" panose="020B0502020104020203" pitchFamily="34" charset="0"/>
              </a:rPr>
              <a:t>Differences in creditor structure (</a:t>
            </a:r>
            <a:r>
              <a:rPr lang="en-GB" dirty="0" err="1">
                <a:solidFill>
                  <a:schemeClr val="accent6">
                    <a:lumMod val="50000"/>
                  </a:schemeClr>
                </a:solidFill>
                <a:latin typeface="Gill Sans MT" panose="020B0502020104020203" pitchFamily="34" charset="0"/>
              </a:rPr>
              <a:t>eg</a:t>
            </a:r>
            <a:r>
              <a:rPr lang="en-GB" dirty="0">
                <a:solidFill>
                  <a:schemeClr val="accent6">
                    <a:lumMod val="50000"/>
                  </a:schemeClr>
                </a:solidFill>
                <a:latin typeface="Gill Sans MT" panose="020B0502020104020203" pitchFamily="34" charset="0"/>
              </a:rPr>
              <a:t>, below, 5 EU countries, source BBVA research, ECB</a:t>
            </a:r>
            <a:r>
              <a:rPr lang="en-GB" sz="2100" dirty="0">
                <a:solidFill>
                  <a:schemeClr val="accent6">
                    <a:lumMod val="50000"/>
                  </a:schemeClr>
                </a:solidFill>
                <a:latin typeface="Gill Sans MT" panose="020B0502020104020203" pitchFamily="34" charset="0"/>
              </a:rPr>
              <a:t>):</a:t>
            </a:r>
          </a:p>
          <a:p>
            <a:pPr marL="1257300" lvl="2" indent="-342900" algn="just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v"/>
            </a:pPr>
            <a:r>
              <a:rPr lang="en-GB" sz="2100" dirty="0">
                <a:solidFill>
                  <a:srgbClr val="002060"/>
                </a:solidFill>
                <a:latin typeface="Gill Sans MT" panose="020B0502020104020203" pitchFamily="34" charset="0"/>
              </a:rPr>
              <a:t>(</a:t>
            </a:r>
            <a:r>
              <a:rPr lang="en-GB" sz="2100" dirty="0">
                <a:solidFill>
                  <a:schemeClr val="accent6">
                    <a:lumMod val="75000"/>
                  </a:schemeClr>
                </a:solidFill>
                <a:latin typeface="Gill Sans MT" panose="020B0502020104020203" pitchFamily="34" charset="0"/>
              </a:rPr>
              <a:t>M)SME: higher percentage of tax debt, shorter terms for commercial debt, ratio equity-debt higher than in larger entities</a:t>
            </a:r>
          </a:p>
          <a:p>
            <a:pPr marL="1257300" lvl="2" indent="-342900" algn="just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v"/>
            </a:pPr>
            <a:r>
              <a:rPr lang="en-GB" sz="2100" dirty="0">
                <a:solidFill>
                  <a:schemeClr val="accent6">
                    <a:lumMod val="75000"/>
                  </a:schemeClr>
                </a:solidFill>
                <a:latin typeface="Gill Sans MT" panose="020B0502020104020203" pitchFamily="34" charset="0"/>
              </a:rPr>
              <a:t>Medium: bank debt tends to be largest, tendency to have larger labour law liabilities</a:t>
            </a:r>
          </a:p>
          <a:p>
            <a:pPr marL="1257300" lvl="2" indent="-342900" algn="just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v"/>
            </a:pPr>
            <a:r>
              <a:rPr lang="en-GB" sz="2100" dirty="0">
                <a:solidFill>
                  <a:schemeClr val="accent6">
                    <a:lumMod val="75000"/>
                  </a:schemeClr>
                </a:solidFill>
                <a:latin typeface="Gill Sans MT" panose="020B0502020104020203" pitchFamily="34" charset="0"/>
              </a:rPr>
              <a:t>Large: high bank debt ratio; relevance of debt securities</a:t>
            </a:r>
          </a:p>
          <a:p>
            <a:pPr marL="342900" indent="-342900" algn="just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sz="2100" dirty="0">
                <a:solidFill>
                  <a:srgbClr val="002060"/>
                </a:solidFill>
                <a:latin typeface="Gill Sans MT" panose="020B0502020104020203" pitchFamily="34" charset="0"/>
              </a:rPr>
              <a:t>For larger creditors key is no loss of control (</a:t>
            </a:r>
            <a:r>
              <a:rPr lang="en-GB" dirty="0">
                <a:solidFill>
                  <a:srgbClr val="002060"/>
                </a:solidFill>
                <a:latin typeface="Gill Sans MT" panose="020B0502020104020203" pitchFamily="34" charset="0"/>
              </a:rPr>
              <a:t>source EC funded project CODIRE</a:t>
            </a:r>
            <a:r>
              <a:rPr lang="en-GB" sz="2100" dirty="0">
                <a:solidFill>
                  <a:srgbClr val="002060"/>
                </a:solidFill>
                <a:latin typeface="Gill Sans MT" panose="020B0502020104020203" pitchFamily="34" charset="0"/>
              </a:rPr>
              <a:t>)</a:t>
            </a:r>
          </a:p>
          <a:p>
            <a:pPr marL="800100" lvl="1" indent="-342900" algn="just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Ø"/>
            </a:pPr>
            <a:r>
              <a:rPr lang="en-GB" sz="2100" dirty="0">
                <a:solidFill>
                  <a:schemeClr val="accent6">
                    <a:lumMod val="50000"/>
                  </a:schemeClr>
                </a:solidFill>
                <a:latin typeface="Gill Sans MT" panose="020B0502020104020203" pitchFamily="34" charset="0"/>
              </a:rPr>
              <a:t>Good financial info, sophisticated stakeholders, repeat players, reputational profile relevant, etc.</a:t>
            </a:r>
            <a:r>
              <a:rPr lang="en-GB" sz="2100" dirty="0">
                <a:solidFill>
                  <a:srgbClr val="002060"/>
                </a:solidFill>
                <a:latin typeface="Gill Sans MT" panose="020B0502020104020203" pitchFamily="34" charset="0"/>
              </a:rPr>
              <a:t> </a:t>
            </a:r>
          </a:p>
          <a:p>
            <a:pPr lvl="1" algn="just">
              <a:spcBef>
                <a:spcPts val="400"/>
              </a:spcBef>
              <a:spcAft>
                <a:spcPts val="400"/>
              </a:spcAft>
            </a:pPr>
            <a:endParaRPr lang="en-GB" sz="2100" dirty="0">
              <a:solidFill>
                <a:srgbClr val="002060"/>
              </a:solidFill>
              <a:latin typeface="Gill Sans MT" panose="020B0502020104020203" pitchFamily="34" charset="0"/>
            </a:endParaRPr>
          </a:p>
          <a:p>
            <a:pPr lvl="1" algn="ctr">
              <a:spcBef>
                <a:spcPts val="400"/>
              </a:spcBef>
              <a:spcAft>
                <a:spcPts val="400"/>
              </a:spcAft>
            </a:pPr>
            <a:r>
              <a:rPr lang="en-GB" sz="2100" b="1" dirty="0">
                <a:solidFill>
                  <a:schemeClr val="accent6">
                    <a:lumMod val="50000"/>
                  </a:schemeClr>
                </a:solidFill>
                <a:latin typeface="Gill Sans MT" panose="020B0502020104020203" pitchFamily="34" charset="0"/>
              </a:rPr>
              <a:t>Highly relevant for design of reform: which creditors to involve in OCW negotiation, type of IP, separate design of duty to file/wrongful trading, etc.</a:t>
            </a:r>
          </a:p>
        </p:txBody>
      </p:sp>
      <p:sp>
        <p:nvSpPr>
          <p:cNvPr id="6" name="Flecha abajo 5">
            <a:extLst>
              <a:ext uri="{FF2B5EF4-FFF2-40B4-BE49-F238E27FC236}">
                <a16:creationId xmlns:a16="http://schemas.microsoft.com/office/drawing/2014/main" id="{10468333-CF68-7046-BD18-239C4EECB736}"/>
              </a:ext>
            </a:extLst>
          </p:cNvPr>
          <p:cNvSpPr/>
          <p:nvPr/>
        </p:nvSpPr>
        <p:spPr>
          <a:xfrm>
            <a:off x="2026383" y="5520813"/>
            <a:ext cx="1477716" cy="3759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IT" dirty="0"/>
          </a:p>
        </p:txBody>
      </p:sp>
      <p:sp>
        <p:nvSpPr>
          <p:cNvPr id="8" name="Flecha abajo 7">
            <a:extLst>
              <a:ext uri="{FF2B5EF4-FFF2-40B4-BE49-F238E27FC236}">
                <a16:creationId xmlns:a16="http://schemas.microsoft.com/office/drawing/2014/main" id="{D6E784DC-A6A6-784F-A5C6-E20321EFC01D}"/>
              </a:ext>
            </a:extLst>
          </p:cNvPr>
          <p:cNvSpPr/>
          <p:nvPr/>
        </p:nvSpPr>
        <p:spPr>
          <a:xfrm>
            <a:off x="4932253" y="5501727"/>
            <a:ext cx="1477716" cy="3759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IT" dirty="0"/>
          </a:p>
        </p:txBody>
      </p:sp>
      <p:sp>
        <p:nvSpPr>
          <p:cNvPr id="11" name="Flecha abajo 10">
            <a:extLst>
              <a:ext uri="{FF2B5EF4-FFF2-40B4-BE49-F238E27FC236}">
                <a16:creationId xmlns:a16="http://schemas.microsoft.com/office/drawing/2014/main" id="{B277CF98-F48A-0946-95AD-6A8959A62224}"/>
              </a:ext>
            </a:extLst>
          </p:cNvPr>
          <p:cNvSpPr/>
          <p:nvPr/>
        </p:nvSpPr>
        <p:spPr>
          <a:xfrm>
            <a:off x="7838123" y="5501728"/>
            <a:ext cx="1477716" cy="3759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IT" dirty="0"/>
          </a:p>
        </p:txBody>
      </p:sp>
    </p:spTree>
    <p:extLst>
      <p:ext uri="{BB962C8B-B14F-4D97-AF65-F5344CB8AC3E}">
        <p14:creationId xmlns:p14="http://schemas.microsoft.com/office/powerpoint/2010/main" val="1724740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1"/>
          <p:cNvSpPr txBox="1">
            <a:spLocks/>
          </p:cNvSpPr>
          <p:nvPr/>
        </p:nvSpPr>
        <p:spPr>
          <a:xfrm>
            <a:off x="0" y="6078072"/>
            <a:ext cx="5051611" cy="7082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International Institute for the Unification of Private Law</a:t>
            </a:r>
          </a:p>
        </p:txBody>
      </p:sp>
      <p:sp>
        <p:nvSpPr>
          <p:cNvPr id="5" name="Slide Number Placeholder 2"/>
          <p:cNvSpPr txBox="1">
            <a:spLocks/>
          </p:cNvSpPr>
          <p:nvPr/>
        </p:nvSpPr>
        <p:spPr>
          <a:xfrm>
            <a:off x="7969623" y="6249614"/>
            <a:ext cx="12147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C344E7E-4085-4198-A681-A66E488C96E7}" type="slidenum">
              <a:rPr lang="en-GB" b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fld>
            <a:endParaRPr lang="en-GB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0307" y="143929"/>
            <a:ext cx="115183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chemeClr val="accent6">
                    <a:lumMod val="50000"/>
                  </a:schemeClr>
                </a:solidFill>
              </a:rPr>
              <a:t>The Procedural “</a:t>
            </a:r>
            <a:r>
              <a:rPr lang="en-GB" sz="2800" b="1" i="1" dirty="0">
                <a:solidFill>
                  <a:schemeClr val="accent6">
                    <a:lumMod val="50000"/>
                  </a:schemeClr>
                </a:solidFill>
              </a:rPr>
              <a:t>Deconstruction”</a:t>
            </a:r>
            <a:r>
              <a:rPr lang="en-GB" sz="2800" b="1" dirty="0">
                <a:solidFill>
                  <a:schemeClr val="accent6">
                    <a:lumMod val="50000"/>
                  </a:schemeClr>
                </a:solidFill>
              </a:rPr>
              <a:t> of the System</a:t>
            </a:r>
          </a:p>
        </p:txBody>
      </p:sp>
      <p:sp>
        <p:nvSpPr>
          <p:cNvPr id="8" name="TextBox 9">
            <a:extLst>
              <a:ext uri="{FF2B5EF4-FFF2-40B4-BE49-F238E27FC236}">
                <a16:creationId xmlns:a16="http://schemas.microsoft.com/office/drawing/2014/main" id="{F7154B75-9305-DF46-A2FE-12D75BAEA0F5}"/>
              </a:ext>
            </a:extLst>
          </p:cNvPr>
          <p:cNvSpPr txBox="1"/>
          <p:nvPr/>
        </p:nvSpPr>
        <p:spPr>
          <a:xfrm>
            <a:off x="70708" y="780725"/>
            <a:ext cx="11977509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accent5">
                    <a:lumMod val="50000"/>
                  </a:schemeClr>
                </a:solidFill>
                <a:latin typeface="Gill Sans MT" panose="020B0502020104020203" pitchFamily="34" charset="0"/>
              </a:rPr>
              <a:t>Biggest all-around problem is the widespread “procedural approach”. Causes excessive delays, destroys viability where existing, undermines confidence in system (</a:t>
            </a:r>
            <a:r>
              <a:rPr lang="en-GB" sz="2200" dirty="0" err="1">
                <a:solidFill>
                  <a:schemeClr val="accent5">
                    <a:lumMod val="50000"/>
                  </a:schemeClr>
                </a:solidFill>
                <a:latin typeface="Gill Sans MT" panose="020B0502020104020203" pitchFamily="34" charset="0"/>
              </a:rPr>
              <a:t>ie</a:t>
            </a:r>
            <a:r>
              <a:rPr lang="en-GB" sz="2200" dirty="0">
                <a:solidFill>
                  <a:schemeClr val="accent5">
                    <a:lumMod val="50000"/>
                  </a:schemeClr>
                </a:solidFill>
                <a:latin typeface="Gill Sans MT" panose="020B0502020104020203" pitchFamily="34" charset="0"/>
              </a:rPr>
              <a:t>, loss of control)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accent5">
                    <a:lumMod val="50000"/>
                  </a:schemeClr>
                </a:solidFill>
                <a:latin typeface="Gill Sans MT" panose="020B0502020104020203" pitchFamily="34" charset="0"/>
              </a:rPr>
              <a:t>Solution not only out of court, also, specially, the </a:t>
            </a:r>
            <a:r>
              <a:rPr lang="en-GB" sz="2200" b="1" i="1" dirty="0">
                <a:solidFill>
                  <a:schemeClr val="accent5">
                    <a:lumMod val="50000"/>
                  </a:schemeClr>
                </a:solidFill>
                <a:latin typeface="Gill Sans MT" panose="020B0502020104020203" pitchFamily="34" charset="0"/>
              </a:rPr>
              <a:t>flexibilization and </a:t>
            </a:r>
            <a:r>
              <a:rPr lang="en-GB" sz="2200" b="1" i="1" dirty="0" err="1">
                <a:solidFill>
                  <a:schemeClr val="accent5">
                    <a:lumMod val="50000"/>
                  </a:schemeClr>
                </a:solidFill>
                <a:latin typeface="Gill Sans MT" panose="020B0502020104020203" pitchFamily="34" charset="0"/>
              </a:rPr>
              <a:t>deproceduralisation</a:t>
            </a:r>
            <a:r>
              <a:rPr lang="en-GB" sz="2200" b="1" i="1" dirty="0">
                <a:solidFill>
                  <a:schemeClr val="accent5">
                    <a:lumMod val="50000"/>
                  </a:schemeClr>
                </a:solidFill>
                <a:latin typeface="Gill Sans MT" panose="020B0502020104020203" pitchFamily="34" charset="0"/>
              </a:rPr>
              <a:t> </a:t>
            </a:r>
            <a:r>
              <a:rPr lang="en-GB" sz="2200" dirty="0">
                <a:solidFill>
                  <a:schemeClr val="accent5">
                    <a:lumMod val="50000"/>
                  </a:schemeClr>
                </a:solidFill>
                <a:latin typeface="Gill Sans MT" panose="020B0502020104020203" pitchFamily="34" charset="0"/>
              </a:rPr>
              <a:t>of formal insolvency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200" dirty="0">
                <a:solidFill>
                  <a:schemeClr val="accent5">
                    <a:lumMod val="50000"/>
                  </a:schemeClr>
                </a:solidFill>
                <a:latin typeface="Gill Sans MT" panose="020B0502020104020203" pitchFamily="34" charset="0"/>
              </a:rPr>
              <a:t>Main </a:t>
            </a:r>
            <a:r>
              <a:rPr lang="en-GB" sz="2200" b="1" dirty="0">
                <a:solidFill>
                  <a:schemeClr val="accent5">
                    <a:lumMod val="50000"/>
                  </a:schemeClr>
                </a:solidFill>
                <a:latin typeface="Gill Sans MT" panose="020B0502020104020203" pitchFamily="34" charset="0"/>
              </a:rPr>
              <a:t>tenets</a:t>
            </a:r>
            <a:r>
              <a:rPr lang="en-GB" sz="2200" dirty="0">
                <a:solidFill>
                  <a:schemeClr val="accent5">
                    <a:lumMod val="50000"/>
                  </a:schemeClr>
                </a:solidFill>
                <a:latin typeface="Gill Sans MT" panose="020B0502020104020203" pitchFamily="34" charset="0"/>
              </a:rPr>
              <a:t>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3D318FC-0C5C-A54E-9153-9BD47D641CF8}"/>
              </a:ext>
            </a:extLst>
          </p:cNvPr>
          <p:cNvSpPr txBox="1"/>
          <p:nvPr/>
        </p:nvSpPr>
        <p:spPr>
          <a:xfrm>
            <a:off x="3474720" y="572643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IT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B02253FB-E596-BC47-B518-A1D72BAB1280}"/>
              </a:ext>
            </a:extLst>
          </p:cNvPr>
          <p:cNvSpPr txBox="1"/>
          <p:nvPr/>
        </p:nvSpPr>
        <p:spPr>
          <a:xfrm>
            <a:off x="0" y="2611996"/>
            <a:ext cx="839823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68338" lvl="1" indent="-339725" algn="just">
              <a:buFont typeface="Wingdings" pitchFamily="2" charset="2"/>
              <a:buChar char="Ø"/>
              <a:tabLst>
                <a:tab pos="7812088" algn="l"/>
                <a:tab pos="8266113" algn="l"/>
              </a:tabLst>
            </a:pPr>
            <a:r>
              <a:rPr lang="en-GB" sz="2000" b="1" dirty="0">
                <a:solidFill>
                  <a:schemeClr val="accent5">
                    <a:lumMod val="50000"/>
                  </a:schemeClr>
                </a:solidFill>
                <a:latin typeface="Gill Sans MT" panose="020B0502020104020203" pitchFamily="34" charset="0"/>
              </a:rPr>
              <a:t>Modular structure</a:t>
            </a:r>
            <a:r>
              <a:rPr lang="en-GB" sz="2000" dirty="0">
                <a:solidFill>
                  <a:schemeClr val="accent5">
                    <a:lumMod val="50000"/>
                  </a:schemeClr>
                </a:solidFill>
                <a:latin typeface="Gill Sans MT" panose="020B0502020104020203" pitchFamily="34" charset="0"/>
              </a:rPr>
              <a:t>: </a:t>
            </a:r>
            <a:r>
              <a:rPr lang="en-GB" sz="2000" dirty="0">
                <a:solidFill>
                  <a:schemeClr val="accent6">
                    <a:lumMod val="50000"/>
                  </a:schemeClr>
                </a:solidFill>
                <a:latin typeface="Gill Sans MT" panose="020B0502020104020203" pitchFamily="34" charset="0"/>
              </a:rPr>
              <a:t>Core procedure + optional modules: unpacking of unnecessary effects, containing cost and streamlining procedure</a:t>
            </a:r>
          </a:p>
          <a:p>
            <a:pPr marL="668338" lvl="1" indent="-339725" algn="just">
              <a:buFont typeface="Wingdings" pitchFamily="2" charset="2"/>
              <a:buChar char="Ø"/>
              <a:tabLst>
                <a:tab pos="7812088" algn="l"/>
                <a:tab pos="8266113" algn="l"/>
              </a:tabLst>
            </a:pPr>
            <a:r>
              <a:rPr lang="en-GB" sz="2000" b="1" dirty="0">
                <a:solidFill>
                  <a:schemeClr val="accent5">
                    <a:lumMod val="50000"/>
                  </a:schemeClr>
                </a:solidFill>
                <a:latin typeface="Gill Sans MT" panose="020B0502020104020203" pitchFamily="34" charset="0"/>
              </a:rPr>
              <a:t>Party-proactivity: </a:t>
            </a:r>
            <a:r>
              <a:rPr lang="en-GB" sz="2000" dirty="0">
                <a:solidFill>
                  <a:schemeClr val="accent5">
                    <a:lumMod val="50000"/>
                  </a:schemeClr>
                </a:solidFill>
                <a:latin typeface="Gill Sans MT" panose="020B0502020104020203" pitchFamily="34" charset="0"/>
              </a:rPr>
              <a:t> </a:t>
            </a:r>
            <a:r>
              <a:rPr lang="en-GB" sz="2000" dirty="0">
                <a:solidFill>
                  <a:schemeClr val="accent6">
                    <a:lumMod val="50000"/>
                  </a:schemeClr>
                </a:solidFill>
                <a:latin typeface="Gill Sans MT" panose="020B0502020104020203" pitchFamily="34" charset="0"/>
              </a:rPr>
              <a:t>Parties to insolvency are best placed to select the tools appropriate to that case, onus of action on whoever benefits (</a:t>
            </a:r>
            <a:r>
              <a:rPr lang="en-GB" sz="2000" b="1" u="sng" dirty="0">
                <a:solidFill>
                  <a:schemeClr val="accent6">
                    <a:lumMod val="50000"/>
                  </a:schemeClr>
                </a:solidFill>
                <a:latin typeface="Gill Sans MT" panose="020B0502020104020203" pitchFamily="34" charset="0"/>
              </a:rPr>
              <a:t>notification, scream or die rule, deemed consent, avoidance/wrongful trading actions</a:t>
            </a:r>
            <a:r>
              <a:rPr lang="en-GB" sz="2000" dirty="0">
                <a:solidFill>
                  <a:schemeClr val="accent6">
                    <a:lumMod val="50000"/>
                  </a:schemeClr>
                </a:solidFill>
                <a:latin typeface="Gill Sans MT" panose="020B0502020104020203" pitchFamily="34" charset="0"/>
              </a:rPr>
              <a:t>)</a:t>
            </a:r>
          </a:p>
          <a:p>
            <a:pPr marL="668338" lvl="1" indent="-339725" algn="just">
              <a:buFont typeface="Wingdings" pitchFamily="2" charset="2"/>
              <a:buChar char="Ø"/>
              <a:tabLst>
                <a:tab pos="7812088" algn="l"/>
                <a:tab pos="8266113" algn="l"/>
              </a:tabLst>
            </a:pPr>
            <a:r>
              <a:rPr lang="en-GB" sz="2000" b="1" dirty="0">
                <a:solidFill>
                  <a:schemeClr val="accent5">
                    <a:lumMod val="50000"/>
                  </a:schemeClr>
                </a:solidFill>
                <a:latin typeface="Gill Sans MT" panose="020B0502020104020203" pitchFamily="34" charset="0"/>
              </a:rPr>
              <a:t>Lowest institutional involvement </a:t>
            </a:r>
            <a:r>
              <a:rPr lang="en-GB" sz="2000" dirty="0">
                <a:solidFill>
                  <a:schemeClr val="accent6">
                    <a:lumMod val="50000"/>
                  </a:schemeClr>
                </a:solidFill>
                <a:latin typeface="Gill Sans MT" panose="020B0502020104020203" pitchFamily="34" charset="0"/>
              </a:rPr>
              <a:t>possible: judge as mere problem solver/main gatekeeper</a:t>
            </a:r>
          </a:p>
          <a:p>
            <a:pPr marL="668338" lvl="1" indent="-339725" algn="just">
              <a:buFont typeface="Wingdings" pitchFamily="2" charset="2"/>
              <a:buChar char="Ø"/>
              <a:tabLst>
                <a:tab pos="7812088" algn="l"/>
                <a:tab pos="8266113" algn="l"/>
              </a:tabLst>
            </a:pPr>
            <a:r>
              <a:rPr lang="en-GB" sz="2000" b="1" dirty="0">
                <a:solidFill>
                  <a:srgbClr val="002060"/>
                </a:solidFill>
                <a:latin typeface="Gill Sans MT" panose="020B0502020104020203" pitchFamily="34" charset="0"/>
              </a:rPr>
              <a:t>Technology as a game-changer: </a:t>
            </a:r>
            <a:r>
              <a:rPr lang="en-GB" sz="2000" dirty="0">
                <a:solidFill>
                  <a:schemeClr val="accent6">
                    <a:lumMod val="50000"/>
                  </a:schemeClr>
                </a:solidFill>
                <a:latin typeface="Gill Sans MT" panose="020B0502020104020203" pitchFamily="34" charset="0"/>
              </a:rPr>
              <a:t>procedural management, provision of templates, </a:t>
            </a:r>
            <a:r>
              <a:rPr lang="en-GB" sz="2000" b="1" dirty="0">
                <a:solidFill>
                  <a:schemeClr val="accent6">
                    <a:lumMod val="50000"/>
                  </a:schemeClr>
                </a:solidFill>
                <a:latin typeface="Gill Sans MT" panose="020B0502020104020203" pitchFamily="34" charset="0"/>
              </a:rPr>
              <a:t>liquidation platforms, restricted information system, ODR</a:t>
            </a:r>
            <a:endParaRPr lang="en-GB" sz="2000" b="1" dirty="0">
              <a:solidFill>
                <a:srgbClr val="002060"/>
              </a:solidFill>
              <a:latin typeface="Gill Sans MT" panose="020B0502020104020203" pitchFamily="34" charset="0"/>
            </a:endParaRPr>
          </a:p>
        </p:txBody>
      </p:sp>
      <p:pic>
        <p:nvPicPr>
          <p:cNvPr id="11" name="Imagen 10" descr="Imagen en blanco y negro&#10;&#10;Descripción generada automáticamente con confianza baja">
            <a:extLst>
              <a:ext uri="{FF2B5EF4-FFF2-40B4-BE49-F238E27FC236}">
                <a16:creationId xmlns:a16="http://schemas.microsoft.com/office/drawing/2014/main" id="{69C59FA9-2B15-1844-B36C-E7EB4BEA52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3669" y="2190750"/>
            <a:ext cx="3004547" cy="3775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66876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1"/>
          <p:cNvSpPr txBox="1">
            <a:spLocks/>
          </p:cNvSpPr>
          <p:nvPr/>
        </p:nvSpPr>
        <p:spPr>
          <a:xfrm>
            <a:off x="0" y="6078072"/>
            <a:ext cx="5051611" cy="7082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International Institute for the Unification of Private Law</a:t>
            </a:r>
          </a:p>
        </p:txBody>
      </p:sp>
      <p:sp>
        <p:nvSpPr>
          <p:cNvPr id="5" name="Slide Number Placeholder 2"/>
          <p:cNvSpPr txBox="1">
            <a:spLocks/>
          </p:cNvSpPr>
          <p:nvPr/>
        </p:nvSpPr>
        <p:spPr>
          <a:xfrm>
            <a:off x="7969623" y="6249614"/>
            <a:ext cx="12147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C344E7E-4085-4198-A681-A66E488C96E7}" type="slidenum">
              <a:rPr lang="en-GB" b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9</a:t>
            </a:fld>
            <a:endParaRPr lang="en-GB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0307" y="143928"/>
            <a:ext cx="1149545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chemeClr val="accent2">
                    <a:lumMod val="50000"/>
                  </a:schemeClr>
                </a:solidFill>
                <a:latin typeface="Gill Sans MT" panose="020B0502020104020203" pitchFamily="34" charset="0"/>
              </a:rPr>
              <a:t>The need to coordinate reform in other-related regulatory sectors of the legal framework</a:t>
            </a:r>
          </a:p>
        </p:txBody>
      </p:sp>
      <p:sp>
        <p:nvSpPr>
          <p:cNvPr id="8" name="TextBox 9">
            <a:extLst>
              <a:ext uri="{FF2B5EF4-FFF2-40B4-BE49-F238E27FC236}">
                <a16:creationId xmlns:a16="http://schemas.microsoft.com/office/drawing/2014/main" id="{F7154B75-9305-DF46-A2FE-12D75BAEA0F5}"/>
              </a:ext>
            </a:extLst>
          </p:cNvPr>
          <p:cNvSpPr txBox="1"/>
          <p:nvPr/>
        </p:nvSpPr>
        <p:spPr>
          <a:xfrm>
            <a:off x="104998" y="1160209"/>
            <a:ext cx="11977509" cy="70891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sz="2100" dirty="0">
                <a:solidFill>
                  <a:srgbClr val="002060"/>
                </a:solidFill>
                <a:latin typeface="Gill Sans MT" panose="020B0502020104020203" pitchFamily="34" charset="0"/>
              </a:rPr>
              <a:t>Simultaneous reform is necessary in </a:t>
            </a:r>
            <a:r>
              <a:rPr lang="en-GB" sz="2100" b="1" dirty="0">
                <a:solidFill>
                  <a:srgbClr val="002060"/>
                </a:solidFill>
                <a:latin typeface="Gill Sans MT" panose="020B0502020104020203" pitchFamily="34" charset="0"/>
              </a:rPr>
              <a:t>other areas of the legal framework</a:t>
            </a:r>
          </a:p>
          <a:p>
            <a:pPr marL="342900" indent="-342900" algn="just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sz="2100" dirty="0">
                <a:solidFill>
                  <a:srgbClr val="002060"/>
                </a:solidFill>
                <a:latin typeface="Gill Sans MT" panose="020B0502020104020203" pitchFamily="34" charset="0"/>
              </a:rPr>
              <a:t>Need to harmonize and improve </a:t>
            </a:r>
            <a:r>
              <a:rPr lang="en-GB" sz="2100" b="1" dirty="0">
                <a:solidFill>
                  <a:srgbClr val="002060"/>
                </a:solidFill>
                <a:latin typeface="Gill Sans MT" panose="020B0502020104020203" pitchFamily="34" charset="0"/>
              </a:rPr>
              <a:t>information systems</a:t>
            </a:r>
            <a:r>
              <a:rPr lang="en-GB" sz="2100" dirty="0">
                <a:solidFill>
                  <a:srgbClr val="002060"/>
                </a:solidFill>
                <a:latin typeface="Gill Sans MT" panose="020B0502020104020203" pitchFamily="34" charset="0"/>
              </a:rPr>
              <a:t>: </a:t>
            </a:r>
            <a:r>
              <a:rPr lang="en-GB" sz="2100" b="1" dirty="0">
                <a:solidFill>
                  <a:schemeClr val="accent6">
                    <a:lumMod val="50000"/>
                  </a:schemeClr>
                </a:solidFill>
                <a:latin typeface="Gill Sans MT" panose="020B0502020104020203" pitchFamily="34" charset="0"/>
              </a:rPr>
              <a:t>generation and sharing</a:t>
            </a:r>
          </a:p>
          <a:p>
            <a:pPr marL="342900" indent="-342900" algn="just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GB" sz="2100" dirty="0">
                <a:solidFill>
                  <a:srgbClr val="002060"/>
                </a:solidFill>
                <a:latin typeface="Gill Sans MT" panose="020B0502020104020203" pitchFamily="34" charset="0"/>
              </a:rPr>
              <a:t>Need to act on the </a:t>
            </a:r>
            <a:r>
              <a:rPr lang="en-GB" sz="2100" b="1" dirty="0">
                <a:solidFill>
                  <a:srgbClr val="002060"/>
                </a:solidFill>
                <a:latin typeface="Gill Sans MT" panose="020B0502020104020203" pitchFamily="34" charset="0"/>
              </a:rPr>
              <a:t>banking regulatory </a:t>
            </a:r>
            <a:r>
              <a:rPr lang="en-GB" sz="2100" dirty="0">
                <a:solidFill>
                  <a:srgbClr val="002060"/>
                </a:solidFill>
                <a:latin typeface="Gill Sans MT" panose="020B0502020104020203" pitchFamily="34" charset="0"/>
              </a:rPr>
              <a:t>side: end the </a:t>
            </a:r>
            <a:r>
              <a:rPr lang="en-GB" sz="2100" dirty="0">
                <a:solidFill>
                  <a:schemeClr val="accent6">
                    <a:lumMod val="50000"/>
                  </a:schemeClr>
                </a:solidFill>
                <a:latin typeface="Gill Sans MT" panose="020B0502020104020203" pitchFamily="34" charset="0"/>
              </a:rPr>
              <a:t>“</a:t>
            </a:r>
            <a:r>
              <a:rPr lang="en-GB" sz="2100" b="1" dirty="0">
                <a:solidFill>
                  <a:schemeClr val="accent6">
                    <a:lumMod val="50000"/>
                  </a:schemeClr>
                </a:solidFill>
                <a:latin typeface="Gill Sans MT" panose="020B0502020104020203" pitchFamily="34" charset="0"/>
              </a:rPr>
              <a:t>battle between </a:t>
            </a:r>
            <a:r>
              <a:rPr lang="en-GB" sz="2100" b="1" dirty="0" err="1">
                <a:solidFill>
                  <a:schemeClr val="accent6">
                    <a:lumMod val="50000"/>
                  </a:schemeClr>
                </a:solidFill>
                <a:latin typeface="Gill Sans MT" panose="020B0502020104020203" pitchFamily="34" charset="0"/>
              </a:rPr>
              <a:t>MoE</a:t>
            </a:r>
            <a:r>
              <a:rPr lang="en-GB" sz="2100" b="1" dirty="0">
                <a:solidFill>
                  <a:schemeClr val="accent6">
                    <a:lumMod val="50000"/>
                  </a:schemeClr>
                </a:solidFill>
                <a:latin typeface="Gill Sans MT" panose="020B0502020104020203" pitchFamily="34" charset="0"/>
              </a:rPr>
              <a:t> and CB</a:t>
            </a:r>
            <a:r>
              <a:rPr lang="en-GB" sz="2100" dirty="0">
                <a:solidFill>
                  <a:schemeClr val="accent6">
                    <a:lumMod val="50000"/>
                  </a:schemeClr>
                </a:solidFill>
                <a:latin typeface="Gill Sans MT" panose="020B0502020104020203" pitchFamily="34" charset="0"/>
              </a:rPr>
              <a:t>”:  </a:t>
            </a:r>
            <a:r>
              <a:rPr lang="en-GB" sz="2100" dirty="0">
                <a:solidFill>
                  <a:srgbClr val="002060"/>
                </a:solidFill>
                <a:latin typeface="Gill Sans MT" panose="020B0502020104020203" pitchFamily="34" charset="0"/>
              </a:rPr>
              <a:t>adoption of measures seeking to preserve value by rescuing viable business not undermining banking sector</a:t>
            </a:r>
          </a:p>
          <a:p>
            <a:pPr marL="800100" lvl="1" indent="-342900" algn="just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Ø"/>
            </a:pPr>
            <a:r>
              <a:rPr lang="en-GB" sz="2100" dirty="0">
                <a:solidFill>
                  <a:schemeClr val="accent6">
                    <a:lumMod val="50000"/>
                  </a:schemeClr>
                </a:solidFill>
                <a:latin typeface="Gill Sans MT" panose="020B0502020104020203" pitchFamily="34" charset="0"/>
              </a:rPr>
              <a:t>Limitation of value-destructive effect of some covenants, while simultaneously bolstering adequate priority mechanisms for banks:  APR over collateral, protection new financing. Overprotection of banks creates bad banking</a:t>
            </a:r>
          </a:p>
          <a:p>
            <a:pPr marL="800100" lvl="1" indent="-342900" algn="just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Ø"/>
            </a:pPr>
            <a:r>
              <a:rPr lang="en-GB" sz="2100" dirty="0">
                <a:solidFill>
                  <a:schemeClr val="accent6">
                    <a:lumMod val="50000"/>
                  </a:schemeClr>
                </a:solidFill>
                <a:latin typeface="Gill Sans MT" panose="020B0502020104020203" pitchFamily="34" charset="0"/>
              </a:rPr>
              <a:t> Decision making: avoid problems with internal management of loans (Tomlinson report). “Separation” of origination from turnaround/recovery.  Avoidance of apathy for smaller loans</a:t>
            </a:r>
          </a:p>
          <a:p>
            <a:pPr marL="800100" lvl="1" indent="-342900" algn="just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Ø"/>
            </a:pPr>
            <a:r>
              <a:rPr lang="en-GB" sz="2100" dirty="0">
                <a:solidFill>
                  <a:schemeClr val="accent6">
                    <a:lumMod val="50000"/>
                  </a:schemeClr>
                </a:solidFill>
                <a:latin typeface="Gill Sans MT" panose="020B0502020104020203" pitchFamily="34" charset="0"/>
              </a:rPr>
              <a:t>Supervisor wary of inadequate abuse of externalisation of debt management + portfolio sales</a:t>
            </a:r>
          </a:p>
          <a:p>
            <a:pPr marL="800100" lvl="1" indent="-342900" algn="just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Ø"/>
            </a:pPr>
            <a:r>
              <a:rPr lang="en-GB" sz="2100" dirty="0">
                <a:solidFill>
                  <a:schemeClr val="accent6">
                    <a:lumMod val="50000"/>
                  </a:schemeClr>
                </a:solidFill>
                <a:latin typeface="Gill Sans MT" panose="020B0502020104020203" pitchFamily="34" charset="0"/>
              </a:rPr>
              <a:t>Relationship of provisioning rules with bank behaviour: Adequate system of reclassification. Objective Justification. Granular Analysis</a:t>
            </a:r>
          </a:p>
          <a:p>
            <a:pPr marL="800100" lvl="1" indent="-342900" algn="just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Ø"/>
            </a:pPr>
            <a:r>
              <a:rPr lang="en-GB" sz="2100" dirty="0">
                <a:solidFill>
                  <a:schemeClr val="accent6">
                    <a:lumMod val="50000"/>
                  </a:schemeClr>
                </a:solidFill>
                <a:latin typeface="Gill Sans MT" panose="020B0502020104020203" pitchFamily="34" charset="0"/>
              </a:rPr>
              <a:t> The </a:t>
            </a:r>
            <a:r>
              <a:rPr lang="en-GB" sz="2100" b="1" dirty="0">
                <a:solidFill>
                  <a:schemeClr val="accent6">
                    <a:lumMod val="50000"/>
                  </a:schemeClr>
                </a:solidFill>
                <a:latin typeface="Gill Sans MT" panose="020B0502020104020203" pitchFamily="34" charset="0"/>
              </a:rPr>
              <a:t>Supervisor´s Dilemma: Regulatory Forbearance vs   Evergreening</a:t>
            </a:r>
          </a:p>
          <a:p>
            <a:pPr marL="800100" lvl="1" indent="-342900" algn="just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Ø"/>
            </a:pPr>
            <a:endParaRPr lang="en-GB" sz="2100" dirty="0">
              <a:solidFill>
                <a:schemeClr val="accent6">
                  <a:lumMod val="50000"/>
                </a:schemeClr>
              </a:solidFill>
              <a:latin typeface="Gill Sans MT" panose="020B0502020104020203" pitchFamily="34" charset="0"/>
            </a:endParaRPr>
          </a:p>
          <a:p>
            <a:pPr marL="800100" lvl="1" indent="-342900" algn="just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Ø"/>
            </a:pPr>
            <a:endParaRPr lang="en-GB" sz="2100" dirty="0">
              <a:solidFill>
                <a:schemeClr val="accent6">
                  <a:lumMod val="50000"/>
                </a:schemeClr>
              </a:solidFill>
              <a:latin typeface="Gill Sans MT" panose="020B0502020104020203" pitchFamily="34" charset="0"/>
            </a:endParaRPr>
          </a:p>
          <a:p>
            <a:pPr marL="342900" indent="-342900" algn="just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</a:pPr>
            <a:endParaRPr lang="en-GB" sz="2100" dirty="0">
              <a:solidFill>
                <a:schemeClr val="accent6">
                  <a:lumMod val="50000"/>
                </a:schemeClr>
              </a:solidFill>
              <a:latin typeface="Gill Sans MT" panose="020B0502020104020203" pitchFamily="34" charset="0"/>
            </a:endParaRPr>
          </a:p>
          <a:p>
            <a:pPr marL="800100" lvl="1" indent="-342900" algn="just">
              <a:spcBef>
                <a:spcPts val="400"/>
              </a:spcBef>
              <a:spcAft>
                <a:spcPts val="400"/>
              </a:spcAft>
              <a:buFont typeface="Wingdings" pitchFamily="2" charset="2"/>
              <a:buChar char="Ø"/>
            </a:pPr>
            <a:endParaRPr lang="en-GB" sz="2100" dirty="0">
              <a:solidFill>
                <a:schemeClr val="accent6">
                  <a:lumMod val="50000"/>
                </a:schemeClr>
              </a:solidFill>
              <a:latin typeface="Gill Sans MT" panose="020B0502020104020203" pitchFamily="34" charset="0"/>
            </a:endParaRPr>
          </a:p>
          <a:p>
            <a:pPr lvl="1" algn="just"/>
            <a:endParaRPr lang="en-GB" sz="2100" dirty="0">
              <a:solidFill>
                <a:srgbClr val="002060"/>
              </a:solidFill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8884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8780</TotalTime>
  <Words>1151</Words>
  <Application>Microsoft Macintosh PowerPoint</Application>
  <PresentationFormat>Panorámica</PresentationFormat>
  <Paragraphs>118</Paragraphs>
  <Slides>10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Gill Sans MT</vt:lpstr>
      <vt:lpstr>Verdana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Windows 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Hamza Hameed</dc:creator>
  <cp:lastModifiedBy>Ignacio Tirado Marti</cp:lastModifiedBy>
  <cp:revision>140</cp:revision>
  <dcterms:created xsi:type="dcterms:W3CDTF">2017-11-14T18:22:04Z</dcterms:created>
  <dcterms:modified xsi:type="dcterms:W3CDTF">2021-07-14T08:13:26Z</dcterms:modified>
</cp:coreProperties>
</file>