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82" r:id="rId4"/>
    <p:sldId id="266" r:id="rId5"/>
    <p:sldId id="268" r:id="rId6"/>
    <p:sldId id="263" r:id="rId7"/>
    <p:sldId id="258" r:id="rId8"/>
    <p:sldId id="264" r:id="rId9"/>
    <p:sldId id="291" r:id="rId10"/>
    <p:sldId id="271" r:id="rId11"/>
    <p:sldId id="269" r:id="rId12"/>
    <p:sldId id="272" r:id="rId13"/>
    <p:sldId id="273" r:id="rId14"/>
    <p:sldId id="270" r:id="rId15"/>
    <p:sldId id="275" r:id="rId16"/>
    <p:sldId id="276" r:id="rId17"/>
    <p:sldId id="277" r:id="rId18"/>
    <p:sldId id="278" r:id="rId19"/>
    <p:sldId id="279" r:id="rId20"/>
    <p:sldId id="280" r:id="rId21"/>
    <p:sldId id="283" r:id="rId22"/>
    <p:sldId id="284"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66" d="100"/>
          <a:sy n="66" d="100"/>
        </p:scale>
        <p:origin x="3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70EDCF1-DA05-FF4E-9120-1FDFAE1419D0}"/>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68918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E9485AF-7F4F-DF4B-83EC-4DD48D581A8A}"/>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7311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749A5CA-02EE-A140-BF9B-4E17C6171ED4}"/>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20321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64BCBD-2BD7-E84D-901F-35D3E482CE72}"/>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161944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64D508-89ED-0240-B415-B6677749BBAC}"/>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143576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5F14A12-4451-3543-9BE9-8ECE9B8FBFD4}"/>
              </a:ext>
            </a:extLst>
          </p:cNvPr>
          <p:cNvPicPr>
            <a:picLocks noChangeAspect="1"/>
          </p:cNvPicPr>
          <p:nvPr userDrawn="1"/>
        </p:nvPicPr>
        <p:blipFill>
          <a:blip r:embed="rId2"/>
          <a:stretch>
            <a:fillRect/>
          </a:stretch>
        </p:blipFill>
        <p:spPr>
          <a:xfrm>
            <a:off x="15155" y="0"/>
            <a:ext cx="12161689" cy="6858000"/>
          </a:xfrm>
          <a:prstGeom prst="rect">
            <a:avLst/>
          </a:prstGeom>
        </p:spPr>
      </p:pic>
    </p:spTree>
    <p:extLst>
      <p:ext uri="{BB962C8B-B14F-4D97-AF65-F5344CB8AC3E}">
        <p14:creationId xmlns:p14="http://schemas.microsoft.com/office/powerpoint/2010/main" val="239151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20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5E7B1-9CA5-824C-8A5C-1722F92EEB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5213913-88B2-094F-84E1-9DAE73C5F524}"/>
              </a:ext>
            </a:extLst>
          </p:cNvPr>
          <p:cNvSpPr>
            <a:spLocks noGrp="1"/>
          </p:cNvSpPr>
          <p:nvPr>
            <p:ph type="dt" sz="half" idx="10"/>
          </p:nvPr>
        </p:nvSpPr>
        <p:spPr/>
        <p:txBody>
          <a:bodyPr/>
          <a:lstStyle/>
          <a:p>
            <a:fld id="{DC528DCD-FFB9-574F-8FE5-449E8E1DF349}" type="datetimeFigureOut">
              <a:rPr lang="es-MX" smtClean="0"/>
              <a:t>14/07/2021</a:t>
            </a:fld>
            <a:endParaRPr lang="es-MX"/>
          </a:p>
        </p:txBody>
      </p:sp>
      <p:sp>
        <p:nvSpPr>
          <p:cNvPr id="4" name="Marcador de pie de página 3">
            <a:extLst>
              <a:ext uri="{FF2B5EF4-FFF2-40B4-BE49-F238E27FC236}">
                <a16:creationId xmlns:a16="http://schemas.microsoft.com/office/drawing/2014/main" id="{928F0B23-27DE-F34A-97FE-86969CBB15A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2CFBB6D-EBDB-D343-A668-F26F0273E7E0}"/>
              </a:ext>
            </a:extLst>
          </p:cNvPr>
          <p:cNvSpPr>
            <a:spLocks noGrp="1"/>
          </p:cNvSpPr>
          <p:nvPr>
            <p:ph type="sldNum" sz="quarter" idx="12"/>
          </p:nvPr>
        </p:nvSpPr>
        <p:spPr/>
        <p:txBody>
          <a:bodyPr/>
          <a:lstStyle/>
          <a:p>
            <a:fld id="{C39761B5-D3EF-3646-A271-9D35410BC85F}" type="slidenum">
              <a:rPr lang="es-MX" smtClean="0"/>
              <a:t>‹Nº›</a:t>
            </a:fld>
            <a:endParaRPr lang="es-MX"/>
          </a:p>
        </p:txBody>
      </p:sp>
    </p:spTree>
    <p:extLst>
      <p:ext uri="{BB962C8B-B14F-4D97-AF65-F5344CB8AC3E}">
        <p14:creationId xmlns:p14="http://schemas.microsoft.com/office/powerpoint/2010/main" val="419423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184E1D-4F4E-9943-8A97-E63504519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1E68470-8369-874E-8421-943DF8347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45C30592-5FA4-5647-8E09-F98CE40B1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28DCD-FFB9-574F-8FE5-449E8E1DF349}" type="datetimeFigureOut">
              <a:rPr lang="es-MX" smtClean="0"/>
              <a:t>14/07/2021</a:t>
            </a:fld>
            <a:endParaRPr lang="es-MX"/>
          </a:p>
        </p:txBody>
      </p:sp>
      <p:sp>
        <p:nvSpPr>
          <p:cNvPr id="5" name="Marcador de pie de página 4">
            <a:extLst>
              <a:ext uri="{FF2B5EF4-FFF2-40B4-BE49-F238E27FC236}">
                <a16:creationId xmlns:a16="http://schemas.microsoft.com/office/drawing/2014/main" id="{D677243F-C9CD-004A-BF7D-C254C9671D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69D0ACD-3EB7-484F-ABE3-1AD8DD01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761B5-D3EF-3646-A271-9D35410BC85F}" type="slidenum">
              <a:rPr lang="es-MX" smtClean="0"/>
              <a:t>‹Nº›</a:t>
            </a:fld>
            <a:endParaRPr lang="es-MX"/>
          </a:p>
        </p:txBody>
      </p:sp>
    </p:spTree>
    <p:extLst>
      <p:ext uri="{BB962C8B-B14F-4D97-AF65-F5344CB8AC3E}">
        <p14:creationId xmlns:p14="http://schemas.microsoft.com/office/powerpoint/2010/main" val="95878356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61616AF-BEAE-F942-9983-F0AAA1D41073}"/>
              </a:ext>
            </a:extLst>
          </p:cNvPr>
          <p:cNvPicPr>
            <a:picLocks noChangeAspect="1"/>
          </p:cNvPicPr>
          <p:nvPr/>
        </p:nvPicPr>
        <p:blipFill>
          <a:blip r:embed="rId2"/>
          <a:stretch>
            <a:fillRect/>
          </a:stretch>
        </p:blipFill>
        <p:spPr>
          <a:xfrm>
            <a:off x="647850" y="4702629"/>
            <a:ext cx="2603350" cy="1825736"/>
          </a:xfrm>
          <a:prstGeom prst="rect">
            <a:avLst/>
          </a:prstGeom>
        </p:spPr>
      </p:pic>
      <p:sp>
        <p:nvSpPr>
          <p:cNvPr id="2" name="CuadroTexto 1"/>
          <p:cNvSpPr txBox="1"/>
          <p:nvPr/>
        </p:nvSpPr>
        <p:spPr>
          <a:xfrm>
            <a:off x="1915886" y="1306286"/>
            <a:ext cx="8865667" cy="4154984"/>
          </a:xfrm>
          <a:prstGeom prst="rect">
            <a:avLst/>
          </a:prstGeom>
          <a:noFill/>
        </p:spPr>
        <p:txBody>
          <a:bodyPr wrap="square" rtlCol="0">
            <a:spAutoFit/>
          </a:bodyPr>
          <a:lstStyle/>
          <a:p>
            <a:pPr algn="ctr"/>
            <a:r>
              <a:rPr lang="en-US" sz="3200" dirty="0" smtClean="0">
                <a:solidFill>
                  <a:schemeClr val="accent1">
                    <a:lumMod val="75000"/>
                  </a:schemeClr>
                </a:solidFill>
                <a:latin typeface="Arial Narrow" panose="020B0606020202030204" pitchFamily="34" charset="0"/>
                <a:cs typeface="Times New Roman" panose="02020603050405020304" pitchFamily="18" charset="0"/>
              </a:rPr>
              <a:t>International Academy of Commercial and Consumer Law</a:t>
            </a:r>
          </a:p>
          <a:p>
            <a:pPr algn="ctr"/>
            <a:endParaRPr lang="en-US" sz="3200" dirty="0" smtClean="0">
              <a:solidFill>
                <a:schemeClr val="accent1">
                  <a:lumMod val="75000"/>
                </a:schemeClr>
              </a:solidFill>
              <a:latin typeface="Arial Narrow" panose="020B0606020202030204" pitchFamily="34" charset="0"/>
              <a:cs typeface="Times New Roman" panose="02020603050405020304" pitchFamily="18" charset="0"/>
            </a:endParaRPr>
          </a:p>
          <a:p>
            <a:pPr algn="ctr"/>
            <a:r>
              <a:rPr lang="en-US" sz="3200" dirty="0" smtClean="0">
                <a:solidFill>
                  <a:schemeClr val="accent1">
                    <a:lumMod val="75000"/>
                  </a:schemeClr>
                </a:solidFill>
                <a:latin typeface="Arial Narrow" panose="020B0606020202030204" pitchFamily="34" charset="0"/>
                <a:cs typeface="Times New Roman" panose="02020603050405020304" pitchFamily="18" charset="0"/>
              </a:rPr>
              <a:t>Online Conference 14 &amp; 15 July 2021</a:t>
            </a:r>
          </a:p>
          <a:p>
            <a:pPr algn="ctr"/>
            <a:endParaRPr lang="en-US" sz="2800" dirty="0" smtClean="0">
              <a:solidFill>
                <a:srgbClr val="00B0F0"/>
              </a:solidFill>
              <a:latin typeface="Arial Narrow" panose="020B0606020202030204" pitchFamily="34" charset="0"/>
              <a:cs typeface="Times New Roman" panose="02020603050405020304" pitchFamily="18" charset="0"/>
            </a:endParaRPr>
          </a:p>
          <a:p>
            <a:pPr algn="ctr"/>
            <a:endParaRPr lang="en-US" sz="2800" dirty="0" smtClean="0">
              <a:solidFill>
                <a:srgbClr val="00B0F0"/>
              </a:solidFill>
              <a:latin typeface="Arial Narrow" panose="020B0606020202030204" pitchFamily="34" charset="0"/>
              <a:cs typeface="Times New Roman" panose="02020603050405020304" pitchFamily="18" charset="0"/>
            </a:endParaRPr>
          </a:p>
          <a:p>
            <a:pPr algn="ctr"/>
            <a:r>
              <a:rPr lang="en-US" sz="2800" dirty="0" smtClean="0">
                <a:solidFill>
                  <a:srgbClr val="9C893A"/>
                </a:solidFill>
                <a:latin typeface="Times New Roman" panose="02020603050405020304" pitchFamily="18" charset="0"/>
                <a:cs typeface="Times New Roman" panose="02020603050405020304" pitchFamily="18" charset="0"/>
              </a:rPr>
              <a:t>COVID-19 related public and private measures as a type of impediment under the CISG?</a:t>
            </a:r>
          </a:p>
          <a:p>
            <a:pPr algn="ctr"/>
            <a:endParaRPr lang="en-US" sz="2800" dirty="0" smtClean="0">
              <a:solidFill>
                <a:srgbClr val="9C893A"/>
              </a:solidFill>
              <a:latin typeface="Times New Roman" panose="02020603050405020304" pitchFamily="18" charset="0"/>
              <a:cs typeface="Times New Roman" panose="02020603050405020304" pitchFamily="18" charset="0"/>
            </a:endParaRPr>
          </a:p>
          <a:p>
            <a:pPr algn="ctr"/>
            <a:r>
              <a:rPr lang="en-US" sz="2800" dirty="0" smtClean="0">
                <a:solidFill>
                  <a:srgbClr val="9C893A"/>
                </a:solidFill>
                <a:latin typeface="Times New Roman" panose="02020603050405020304" pitchFamily="18" charset="0"/>
                <a:cs typeface="Times New Roman" panose="02020603050405020304" pitchFamily="18" charset="0"/>
              </a:rPr>
              <a:t>Prof. Edgardo Muñoz</a:t>
            </a:r>
            <a:endParaRPr lang="en-US" sz="2800" dirty="0">
              <a:solidFill>
                <a:srgbClr val="9C893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43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1371" y="797605"/>
            <a:ext cx="8665029" cy="1323439"/>
          </a:xfrm>
          <a:prstGeom prst="rect">
            <a:avLst/>
          </a:prstGeom>
          <a:noFill/>
        </p:spPr>
        <p:txBody>
          <a:bodyPr wrap="square" rtlCol="0">
            <a:sp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Particularly relevant:</a:t>
            </a:r>
          </a:p>
          <a:p>
            <a:pPr algn="just"/>
            <a:endParaRPr lang="en-US" sz="24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4823731" y="2051599"/>
            <a:ext cx="4238625" cy="1123950"/>
          </a:xfrm>
          <a:prstGeom prst="rect">
            <a:avLst/>
          </a:prstGeom>
        </p:spPr>
      </p:pic>
      <p:pic>
        <p:nvPicPr>
          <p:cNvPr id="5" name="Imagen 4"/>
          <p:cNvPicPr>
            <a:picLocks noChangeAspect="1"/>
          </p:cNvPicPr>
          <p:nvPr/>
        </p:nvPicPr>
        <p:blipFill>
          <a:blip r:embed="rId3"/>
          <a:stretch>
            <a:fillRect/>
          </a:stretch>
        </p:blipFill>
        <p:spPr>
          <a:xfrm>
            <a:off x="4823732" y="3889594"/>
            <a:ext cx="4238625" cy="1076325"/>
          </a:xfrm>
          <a:prstGeom prst="rect">
            <a:avLst/>
          </a:prstGeom>
        </p:spPr>
      </p:pic>
      <p:pic>
        <p:nvPicPr>
          <p:cNvPr id="6" name="Imagen 5"/>
          <p:cNvPicPr>
            <a:picLocks noChangeAspect="1"/>
          </p:cNvPicPr>
          <p:nvPr/>
        </p:nvPicPr>
        <p:blipFill>
          <a:blip r:embed="rId4"/>
          <a:stretch>
            <a:fillRect/>
          </a:stretch>
        </p:blipFill>
        <p:spPr>
          <a:xfrm>
            <a:off x="4823732" y="5585641"/>
            <a:ext cx="4286250" cy="1066800"/>
          </a:xfrm>
          <a:prstGeom prst="rect">
            <a:avLst/>
          </a:prstGeom>
        </p:spPr>
      </p:pic>
    </p:spTree>
    <p:extLst>
      <p:ext uri="{BB962C8B-B14F-4D97-AF65-F5344CB8AC3E}">
        <p14:creationId xmlns:p14="http://schemas.microsoft.com/office/powerpoint/2010/main" val="1139227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p:cNvPicPr>
            <a:picLocks noChangeAspect="1"/>
          </p:cNvPicPr>
          <p:nvPr/>
        </p:nvPicPr>
        <p:blipFill>
          <a:blip r:embed="rId2"/>
          <a:stretch>
            <a:fillRect/>
          </a:stretch>
        </p:blipFill>
        <p:spPr>
          <a:xfrm>
            <a:off x="4895506" y="4223482"/>
            <a:ext cx="2040315" cy="1224189"/>
          </a:xfrm>
          <a:prstGeom prst="rect">
            <a:avLst/>
          </a:prstGeom>
        </p:spPr>
      </p:pic>
      <p:sp>
        <p:nvSpPr>
          <p:cNvPr id="2" name="CuadroTexto 1"/>
          <p:cNvSpPr txBox="1"/>
          <p:nvPr/>
        </p:nvSpPr>
        <p:spPr>
          <a:xfrm>
            <a:off x="1465943" y="928914"/>
            <a:ext cx="9666514" cy="830997"/>
          </a:xfrm>
          <a:prstGeom prst="rect">
            <a:avLst/>
          </a:prstGeom>
          <a:noFill/>
        </p:spPr>
        <p:txBody>
          <a:bodyPr wrap="square" rtlCol="0">
            <a:spAutoFit/>
          </a:bodyPr>
          <a:lstStyle/>
          <a:p>
            <a:pPr algn="just"/>
            <a:r>
              <a:rPr lang="es-MX" sz="2400" dirty="0" err="1" smtClean="0">
                <a:latin typeface="Times New Roman" panose="02020603050405020304" pitchFamily="18" charset="0"/>
                <a:cs typeface="Times New Roman" panose="02020603050405020304" pitchFamily="18" charset="0"/>
              </a:rPr>
              <a:t>The</a:t>
            </a:r>
            <a:r>
              <a:rPr lang="es-MX" sz="2400" dirty="0" smtClean="0">
                <a:latin typeface="Times New Roman" panose="02020603050405020304" pitchFamily="18" charset="0"/>
                <a:cs typeface="Times New Roman" panose="02020603050405020304" pitchFamily="18" charset="0"/>
              </a:rPr>
              <a:t> </a:t>
            </a:r>
            <a:r>
              <a:rPr lang="es-MX" sz="2400" dirty="0" err="1" smtClean="0">
                <a:latin typeface="Times New Roman" panose="02020603050405020304" pitchFamily="18" charset="0"/>
                <a:cs typeface="Times New Roman" panose="02020603050405020304" pitchFamily="18" charset="0"/>
              </a:rPr>
              <a:t>first</a:t>
            </a:r>
            <a:r>
              <a:rPr lang="es-MX" sz="2400" dirty="0" smtClean="0">
                <a:latin typeface="Times New Roman" panose="02020603050405020304" pitchFamily="18" charset="0"/>
                <a:cs typeface="Times New Roman" panose="02020603050405020304" pitchFamily="18" charset="0"/>
              </a:rPr>
              <a:t> </a:t>
            </a:r>
            <a:r>
              <a:rPr lang="es-MX" sz="2400" dirty="0" err="1" smtClean="0">
                <a:latin typeface="Times New Roman" panose="02020603050405020304" pitchFamily="18" charset="0"/>
                <a:cs typeface="Times New Roman" panose="02020603050405020304" pitchFamily="18" charset="0"/>
              </a:rPr>
              <a:t>issue</a:t>
            </a:r>
            <a:r>
              <a:rPr lang="es-MX"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which party is affected by </a:t>
            </a:r>
            <a:r>
              <a:rPr lang="en-US" sz="2400" dirty="0" smtClean="0">
                <a:latin typeface="Times New Roman" panose="02020603050405020304" pitchFamily="18" charset="0"/>
                <a:cs typeface="Times New Roman" panose="02020603050405020304" pitchFamily="18" charset="0"/>
              </a:rPr>
              <a:t>the COVID-19 measure because under the contract it </a:t>
            </a:r>
            <a:r>
              <a:rPr lang="en-US" sz="2400" dirty="0">
                <a:latin typeface="Times New Roman" panose="02020603050405020304" pitchFamily="18" charset="0"/>
                <a:cs typeface="Times New Roman" panose="02020603050405020304" pitchFamily="18" charset="0"/>
              </a:rPr>
              <a:t>has to bear the risks and </a:t>
            </a:r>
            <a:r>
              <a:rPr lang="en-US" sz="2400" dirty="0" smtClean="0">
                <a:latin typeface="Times New Roman" panose="02020603050405020304" pitchFamily="18" charset="0"/>
                <a:cs typeface="Times New Roman" panose="02020603050405020304" pitchFamily="18" charset="0"/>
              </a:rPr>
              <a:t>costs</a:t>
            </a:r>
            <a:r>
              <a:rPr lang="es-MX" sz="2400" dirty="0" smtClean="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grpSp>
        <p:nvGrpSpPr>
          <p:cNvPr id="3" name="Grupo 2"/>
          <p:cNvGrpSpPr/>
          <p:nvPr/>
        </p:nvGrpSpPr>
        <p:grpSpPr>
          <a:xfrm>
            <a:off x="2363608" y="3014485"/>
            <a:ext cx="7283846" cy="3785696"/>
            <a:chOff x="897570" y="1904905"/>
            <a:chExt cx="10197637" cy="3500925"/>
          </a:xfrm>
        </p:grpSpPr>
        <p:grpSp>
          <p:nvGrpSpPr>
            <p:cNvPr id="4" name="Grupo 3"/>
            <p:cNvGrpSpPr/>
            <p:nvPr/>
          </p:nvGrpSpPr>
          <p:grpSpPr>
            <a:xfrm>
              <a:off x="897570" y="3449183"/>
              <a:ext cx="901148" cy="1917948"/>
              <a:chOff x="1007167" y="3449183"/>
              <a:chExt cx="901148" cy="1917948"/>
            </a:xfrm>
          </p:grpSpPr>
          <p:sp>
            <p:nvSpPr>
              <p:cNvPr id="23" name="Cara sonriente 22"/>
              <p:cNvSpPr/>
              <p:nvPr/>
            </p:nvSpPr>
            <p:spPr>
              <a:xfrm>
                <a:off x="1007167" y="3449183"/>
                <a:ext cx="901148" cy="867247"/>
              </a:xfrm>
              <a:prstGeom prst="smileyFac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cxnSp>
            <p:nvCxnSpPr>
              <p:cNvPr id="24" name="Conector recto 23"/>
              <p:cNvCxnSpPr>
                <a:stCxn id="23" idx="4"/>
              </p:cNvCxnSpPr>
              <p:nvPr/>
            </p:nvCxnSpPr>
            <p:spPr>
              <a:xfrm>
                <a:off x="1457741" y="4316430"/>
                <a:ext cx="0" cy="8386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007167" y="4589988"/>
                <a:ext cx="9011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1152939" y="5141844"/>
                <a:ext cx="291550" cy="2252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457741" y="5141844"/>
                <a:ext cx="251789" cy="2252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 name="Grupo 4"/>
            <p:cNvGrpSpPr/>
            <p:nvPr/>
          </p:nvGrpSpPr>
          <p:grpSpPr>
            <a:xfrm>
              <a:off x="8998229" y="3357455"/>
              <a:ext cx="1236966" cy="1941777"/>
              <a:chOff x="9011482" y="3357455"/>
              <a:chExt cx="1236966" cy="1941777"/>
            </a:xfrm>
          </p:grpSpPr>
          <p:grpSp>
            <p:nvGrpSpPr>
              <p:cNvPr id="16" name="Grupo 15"/>
              <p:cNvGrpSpPr/>
              <p:nvPr/>
            </p:nvGrpSpPr>
            <p:grpSpPr>
              <a:xfrm>
                <a:off x="9011482" y="3357455"/>
                <a:ext cx="1236966" cy="1941777"/>
                <a:chOff x="1007167" y="3449182"/>
                <a:chExt cx="1236966" cy="1941777"/>
              </a:xfrm>
            </p:grpSpPr>
            <p:sp>
              <p:nvSpPr>
                <p:cNvPr id="18" name="Cara sonriente 17"/>
                <p:cNvSpPr/>
                <p:nvPr/>
              </p:nvSpPr>
              <p:spPr>
                <a:xfrm>
                  <a:off x="1007167" y="3449182"/>
                  <a:ext cx="1236966" cy="958974"/>
                </a:xfrm>
                <a:prstGeom prst="smileyFac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cxnSp>
              <p:nvCxnSpPr>
                <p:cNvPr id="19" name="Conector recto 18"/>
                <p:cNvCxnSpPr>
                  <a:stCxn id="18" idx="4"/>
                </p:cNvCxnSpPr>
                <p:nvPr/>
              </p:nvCxnSpPr>
              <p:spPr>
                <a:xfrm flipH="1">
                  <a:off x="1457743" y="4408156"/>
                  <a:ext cx="167908" cy="7469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007167" y="4589988"/>
                  <a:ext cx="1236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444490" y="5141844"/>
                  <a:ext cx="108647" cy="2491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457742" y="5141844"/>
                  <a:ext cx="345619" cy="2491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riángulo isósceles 16"/>
              <p:cNvSpPr/>
              <p:nvPr/>
            </p:nvSpPr>
            <p:spPr>
              <a:xfrm>
                <a:off x="9183755" y="4224185"/>
                <a:ext cx="745820" cy="77968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grpSp>
        <p:sp>
          <p:nvSpPr>
            <p:cNvPr id="6" name="Rectángulo 5"/>
            <p:cNvSpPr/>
            <p:nvPr/>
          </p:nvSpPr>
          <p:spPr>
            <a:xfrm>
              <a:off x="4813786" y="4156922"/>
              <a:ext cx="3910772" cy="134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sp>
          <p:nvSpPr>
            <p:cNvPr id="7" name="Rectángulo 6"/>
            <p:cNvSpPr/>
            <p:nvPr/>
          </p:nvSpPr>
          <p:spPr>
            <a:xfrm flipV="1">
              <a:off x="2266125" y="4155060"/>
              <a:ext cx="2476780" cy="13452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sp>
          <p:nvSpPr>
            <p:cNvPr id="8" name="Rectángulo 7"/>
            <p:cNvSpPr/>
            <p:nvPr/>
          </p:nvSpPr>
          <p:spPr>
            <a:xfrm>
              <a:off x="4756158" y="3882723"/>
              <a:ext cx="66259" cy="8083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imes New Roman" panose="02020603050405020304" pitchFamily="18" charset="0"/>
                <a:cs typeface="Times New Roman" panose="02020603050405020304" pitchFamily="18" charset="0"/>
              </a:endParaRPr>
            </a:p>
          </p:txBody>
        </p:sp>
        <p:sp>
          <p:nvSpPr>
            <p:cNvPr id="9" name="CuadroTexto 8"/>
            <p:cNvSpPr txBox="1"/>
            <p:nvPr/>
          </p:nvSpPr>
          <p:spPr>
            <a:xfrm>
              <a:off x="4249620" y="4744077"/>
              <a:ext cx="1741107" cy="661753"/>
            </a:xfrm>
            <a:prstGeom prst="rect">
              <a:avLst/>
            </a:prstGeom>
            <a:noFill/>
          </p:spPr>
          <p:txBody>
            <a:bodyPr wrap="square" rtlCol="0">
              <a:spAutoFit/>
            </a:bodyPr>
            <a:lstStyle/>
            <a:p>
              <a:r>
                <a:rPr lang="es-MX" sz="1350" b="1" dirty="0" smtClean="0">
                  <a:latin typeface="Times New Roman" panose="02020603050405020304" pitchFamily="18" charset="0"/>
                  <a:cs typeface="Times New Roman" panose="02020603050405020304" pitchFamily="18" charset="0"/>
                </a:rPr>
                <a:t>Point and time of </a:t>
              </a:r>
              <a:r>
                <a:rPr lang="es-MX" sz="1350" b="1" dirty="0" err="1" smtClean="0">
                  <a:latin typeface="Times New Roman" panose="02020603050405020304" pitchFamily="18" charset="0"/>
                  <a:cs typeface="Times New Roman" panose="02020603050405020304" pitchFamily="18" charset="0"/>
                </a:rPr>
                <a:t>delivery</a:t>
              </a:r>
              <a:endParaRPr lang="es-MX" sz="1350" b="1"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3582922" y="2473550"/>
              <a:ext cx="1860940" cy="277509"/>
            </a:xfrm>
            <a:prstGeom prst="rect">
              <a:avLst/>
            </a:prstGeom>
            <a:noFill/>
          </p:spPr>
          <p:txBody>
            <a:bodyPr wrap="none" rtlCol="0">
              <a:spAutoFit/>
            </a:bodyPr>
            <a:lstStyle/>
            <a:p>
              <a:r>
                <a:rPr lang="es-MX" sz="1350" b="1" dirty="0" err="1" smtClean="0">
                  <a:latin typeface="Times New Roman" panose="02020603050405020304" pitchFamily="18" charset="0"/>
                  <a:cs typeface="Times New Roman" panose="02020603050405020304" pitchFamily="18" charset="0"/>
                </a:rPr>
                <a:t>Passing</a:t>
              </a:r>
              <a:r>
                <a:rPr lang="es-MX" sz="1350" b="1" dirty="0" smtClean="0">
                  <a:latin typeface="Times New Roman" panose="02020603050405020304" pitchFamily="18" charset="0"/>
                  <a:cs typeface="Times New Roman" panose="02020603050405020304" pitchFamily="18" charset="0"/>
                </a:rPr>
                <a:t> of </a:t>
              </a:r>
              <a:r>
                <a:rPr lang="es-MX" sz="1350" b="1" dirty="0" err="1" smtClean="0">
                  <a:latin typeface="Times New Roman" panose="02020603050405020304" pitchFamily="18" charset="0"/>
                  <a:cs typeface="Times New Roman" panose="02020603050405020304" pitchFamily="18" charset="0"/>
                </a:rPr>
                <a:t>risks</a:t>
              </a:r>
              <a:endParaRPr lang="es-MX" sz="1350" b="1"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8683311" y="1904905"/>
              <a:ext cx="2411896" cy="661753"/>
            </a:xfrm>
            <a:prstGeom prst="rect">
              <a:avLst/>
            </a:prstGeom>
            <a:noFill/>
          </p:spPr>
          <p:txBody>
            <a:bodyPr wrap="square" rtlCol="0">
              <a:spAutoFit/>
            </a:bodyPr>
            <a:lstStyle/>
            <a:p>
              <a:pPr algn="ctr"/>
              <a:r>
                <a:rPr lang="en-SG" sz="1350" dirty="0" smtClean="0">
                  <a:latin typeface="Times New Roman" panose="02020603050405020304" pitchFamily="18" charset="0"/>
                  <a:cs typeface="Times New Roman" panose="02020603050405020304" pitchFamily="18" charset="0"/>
                </a:rPr>
                <a:t>Maintains all remedies against the seller</a:t>
              </a:r>
              <a:endParaRPr lang="es-MX" sz="135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9078558" y="2961408"/>
              <a:ext cx="891420" cy="277509"/>
            </a:xfrm>
            <a:prstGeom prst="rect">
              <a:avLst/>
            </a:prstGeom>
            <a:noFill/>
          </p:spPr>
          <p:txBody>
            <a:bodyPr wrap="none" rtlCol="0">
              <a:spAutoFit/>
            </a:bodyPr>
            <a:lstStyle/>
            <a:p>
              <a:r>
                <a:rPr lang="es-MX" sz="1350" b="1" dirty="0" err="1" smtClean="0">
                  <a:solidFill>
                    <a:srgbClr val="FF0000"/>
                  </a:solidFill>
                  <a:latin typeface="Times New Roman" panose="02020603050405020304" pitchFamily="18" charset="0"/>
                  <a:cs typeface="Times New Roman" panose="02020603050405020304" pitchFamily="18" charset="0"/>
                </a:rPr>
                <a:t>Buyer</a:t>
              </a:r>
              <a:endParaRPr lang="es-MX" sz="1350" b="1" dirty="0">
                <a:solidFill>
                  <a:srgbClr val="FF0000"/>
                </a:solidFill>
                <a:latin typeface="Times New Roman" panose="02020603050405020304" pitchFamily="18" charset="0"/>
                <a:cs typeface="Times New Roman" panose="02020603050405020304" pitchFamily="18" charset="0"/>
              </a:endParaRPr>
            </a:p>
          </p:txBody>
        </p:sp>
        <p:sp>
          <p:nvSpPr>
            <p:cNvPr id="15" name="CuadroTexto 14"/>
            <p:cNvSpPr txBox="1"/>
            <p:nvPr/>
          </p:nvSpPr>
          <p:spPr>
            <a:xfrm>
              <a:off x="952556" y="2895493"/>
              <a:ext cx="851024" cy="277509"/>
            </a:xfrm>
            <a:prstGeom prst="rect">
              <a:avLst/>
            </a:prstGeom>
            <a:noFill/>
            <a:ln>
              <a:noFill/>
            </a:ln>
          </p:spPr>
          <p:txBody>
            <a:bodyPr wrap="none" rtlCol="0">
              <a:spAutoFit/>
            </a:bodyPr>
            <a:lstStyle/>
            <a:p>
              <a:r>
                <a:rPr lang="es-MX" sz="1350" b="1" dirty="0" err="1" smtClean="0">
                  <a:solidFill>
                    <a:srgbClr val="002060"/>
                  </a:solidFill>
                  <a:latin typeface="Times New Roman" panose="02020603050405020304" pitchFamily="18" charset="0"/>
                  <a:cs typeface="Times New Roman" panose="02020603050405020304" pitchFamily="18" charset="0"/>
                </a:rPr>
                <a:t>Seller</a:t>
              </a:r>
              <a:endParaRPr lang="es-MX" sz="1350" b="1" dirty="0">
                <a:solidFill>
                  <a:srgbClr val="002060"/>
                </a:solidFill>
                <a:latin typeface="Times New Roman" panose="02020603050405020304" pitchFamily="18" charset="0"/>
                <a:cs typeface="Times New Roman" panose="02020603050405020304" pitchFamily="18" charset="0"/>
              </a:endParaRPr>
            </a:p>
          </p:txBody>
        </p:sp>
      </p:grpSp>
      <p:sp>
        <p:nvSpPr>
          <p:cNvPr id="28" name="Título 1"/>
          <p:cNvSpPr txBox="1">
            <a:spLocks/>
          </p:cNvSpPr>
          <p:nvPr/>
        </p:nvSpPr>
        <p:spPr>
          <a:xfrm>
            <a:off x="2234031" y="990744"/>
            <a:ext cx="5990215" cy="11954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smtClean="0">
                <a:latin typeface="Times New Roman" panose="02020603050405020304" pitchFamily="18" charset="0"/>
                <a:cs typeface="Times New Roman" panose="02020603050405020304" pitchFamily="18" charset="0"/>
              </a:rPr>
              <a:t/>
            </a:r>
            <a:br>
              <a:rPr lang="es-MX" sz="2400" smtClean="0">
                <a:latin typeface="Times New Roman" panose="02020603050405020304" pitchFamily="18" charset="0"/>
                <a:cs typeface="Times New Roman" panose="02020603050405020304" pitchFamily="18" charset="0"/>
              </a:rPr>
            </a:br>
            <a:endParaRPr lang="en-NZ" sz="3200" dirty="0">
              <a:latin typeface="Times New Roman" panose="02020603050405020304" pitchFamily="18" charset="0"/>
              <a:cs typeface="Times New Roman" panose="02020603050405020304" pitchFamily="18" charset="0"/>
            </a:endParaRPr>
          </a:p>
        </p:txBody>
      </p:sp>
      <p:sp>
        <p:nvSpPr>
          <p:cNvPr id="30" name="CuadroTexto 29"/>
          <p:cNvSpPr txBox="1"/>
          <p:nvPr/>
        </p:nvSpPr>
        <p:spPr>
          <a:xfrm>
            <a:off x="3543267" y="2025866"/>
            <a:ext cx="5403306" cy="461665"/>
          </a:xfrm>
          <a:prstGeom prst="rect">
            <a:avLst/>
          </a:prstGeom>
          <a:noFill/>
        </p:spPr>
        <p:txBody>
          <a:bodyPr wrap="square" rtlCol="0">
            <a:spAutoFit/>
          </a:bodyPr>
          <a:lstStyle/>
          <a:p>
            <a:r>
              <a:rPr lang="es-MX" sz="2400" dirty="0" err="1" smtClean="0">
                <a:latin typeface="Times New Roman" panose="02020603050405020304" pitchFamily="18" charset="0"/>
                <a:cs typeface="Times New Roman" panose="02020603050405020304" pitchFamily="18" charset="0"/>
              </a:rPr>
              <a:t>Depending</a:t>
            </a:r>
            <a:r>
              <a:rPr lang="es-MX" sz="2400" dirty="0" smtClean="0">
                <a:latin typeface="Times New Roman" panose="02020603050405020304" pitchFamily="18" charset="0"/>
                <a:cs typeface="Times New Roman" panose="02020603050405020304" pitchFamily="18" charset="0"/>
              </a:rPr>
              <a:t> </a:t>
            </a:r>
            <a:r>
              <a:rPr lang="es-MX" sz="2400" dirty="0" err="1" smtClean="0">
                <a:latin typeface="Times New Roman" panose="02020603050405020304" pitchFamily="18" charset="0"/>
                <a:cs typeface="Times New Roman" panose="02020603050405020304" pitchFamily="18" charset="0"/>
              </a:rPr>
              <a:t>on</a:t>
            </a:r>
            <a:r>
              <a:rPr lang="es-MX" sz="2400" dirty="0" smtClean="0">
                <a:latin typeface="Times New Roman" panose="02020603050405020304" pitchFamily="18" charset="0"/>
                <a:cs typeface="Times New Roman" panose="02020603050405020304" pitchFamily="18" charset="0"/>
              </a:rPr>
              <a:t> </a:t>
            </a:r>
            <a:r>
              <a:rPr lang="es-MX" sz="2400" dirty="0" err="1" smtClean="0">
                <a:latin typeface="Times New Roman" panose="02020603050405020304" pitchFamily="18" charset="0"/>
                <a:cs typeface="Times New Roman" panose="02020603050405020304" pitchFamily="18" charset="0"/>
              </a:rPr>
              <a:t>the</a:t>
            </a:r>
            <a:r>
              <a:rPr lang="es-MX" sz="2400" dirty="0" smtClean="0">
                <a:latin typeface="Times New Roman" panose="02020603050405020304" pitchFamily="18" charset="0"/>
                <a:cs typeface="Times New Roman" panose="02020603050405020304" pitchFamily="18" charset="0"/>
              </a:rPr>
              <a:t> Incoterms </a:t>
            </a:r>
            <a:r>
              <a:rPr lang="es-MX" sz="2400" dirty="0" err="1" smtClean="0">
                <a:latin typeface="Times New Roman" panose="02020603050405020304" pitchFamily="18" charset="0"/>
                <a:cs typeface="Times New Roman" panose="02020603050405020304" pitchFamily="18" charset="0"/>
              </a:rPr>
              <a:t>agreed</a:t>
            </a:r>
            <a:r>
              <a:rPr lang="es-MX" sz="2400" dirty="0" smtClean="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
        <p:nvSpPr>
          <p:cNvPr id="31" name="CuadroTexto 30"/>
          <p:cNvSpPr txBox="1"/>
          <p:nvPr/>
        </p:nvSpPr>
        <p:spPr>
          <a:xfrm>
            <a:off x="4012693" y="2864444"/>
            <a:ext cx="1902971" cy="300082"/>
          </a:xfrm>
          <a:prstGeom prst="rect">
            <a:avLst/>
          </a:prstGeom>
          <a:noFill/>
        </p:spPr>
        <p:txBody>
          <a:bodyPr wrap="square" rtlCol="0">
            <a:spAutoFit/>
          </a:bodyPr>
          <a:lstStyle/>
          <a:p>
            <a:pPr algn="ctr"/>
            <a:r>
              <a:rPr lang="en-US" sz="1350" b="1" dirty="0" smtClean="0">
                <a:latin typeface="Times New Roman" panose="02020603050405020304" pitchFamily="18" charset="0"/>
                <a:cs typeface="Times New Roman" panose="02020603050405020304" pitchFamily="18" charset="0"/>
              </a:rPr>
              <a:t>Risk of Price</a:t>
            </a:r>
            <a:endParaRPr lang="en-US" sz="1350" dirty="0">
              <a:latin typeface="Times New Roman" panose="02020603050405020304" pitchFamily="18" charset="0"/>
              <a:cs typeface="Times New Roman" panose="02020603050405020304" pitchFamily="18" charset="0"/>
            </a:endParaRPr>
          </a:p>
        </p:txBody>
      </p:sp>
      <p:pic>
        <p:nvPicPr>
          <p:cNvPr id="34" name="Imagen 33"/>
          <p:cNvPicPr>
            <a:picLocks noChangeAspect="1"/>
          </p:cNvPicPr>
          <p:nvPr/>
        </p:nvPicPr>
        <p:blipFill>
          <a:blip r:embed="rId3"/>
          <a:stretch>
            <a:fillRect/>
          </a:stretch>
        </p:blipFill>
        <p:spPr>
          <a:xfrm>
            <a:off x="3759216" y="4201635"/>
            <a:ext cx="1217395" cy="1217395"/>
          </a:xfrm>
          <a:prstGeom prst="rect">
            <a:avLst/>
          </a:prstGeom>
        </p:spPr>
      </p:pic>
      <p:pic>
        <p:nvPicPr>
          <p:cNvPr id="32" name="Imagen 31"/>
          <p:cNvPicPr>
            <a:picLocks noChangeAspect="1"/>
          </p:cNvPicPr>
          <p:nvPr/>
        </p:nvPicPr>
        <p:blipFill>
          <a:blip r:embed="rId4"/>
          <a:stretch>
            <a:fillRect/>
          </a:stretch>
        </p:blipFill>
        <p:spPr>
          <a:xfrm rot="5400000">
            <a:off x="9147297" y="3229371"/>
            <a:ext cx="3017051" cy="800027"/>
          </a:xfrm>
          <a:prstGeom prst="rect">
            <a:avLst/>
          </a:prstGeom>
        </p:spPr>
      </p:pic>
    </p:spTree>
    <p:extLst>
      <p:ext uri="{BB962C8B-B14F-4D97-AF65-F5344CB8AC3E}">
        <p14:creationId xmlns:p14="http://schemas.microsoft.com/office/powerpoint/2010/main" val="23382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4629" y="812800"/>
            <a:ext cx="8824685" cy="526297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Lets take the seller as example:</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seller who is delayed in delivering the goods on the agreed time and place will bear the monetary consequences of its breach unless:</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 It </a:t>
            </a:r>
            <a:r>
              <a:rPr lang="en-US" sz="2400" dirty="0">
                <a:latin typeface="Times New Roman" panose="02020603050405020304" pitchFamily="18" charset="0"/>
                <a:cs typeface="Times New Roman" panose="02020603050405020304" pitchFamily="18" charset="0"/>
              </a:rPr>
              <a:t>has catered for such occurrence(s) in the sale contract</a:t>
            </a:r>
            <a:r>
              <a:rPr lang="en-US" sz="2400" dirty="0" smtClean="0">
                <a:latin typeface="Times New Roman" panose="02020603050405020304" pitchFamily="18" charset="0"/>
                <a:cs typeface="Times New Roman" panose="02020603050405020304" pitchFamily="18" charset="0"/>
              </a:rPr>
              <a:t>;</a:t>
            </a: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It </a:t>
            </a:r>
            <a:r>
              <a:rPr lang="en-US" sz="2400" dirty="0">
                <a:latin typeface="Times New Roman" panose="02020603050405020304" pitchFamily="18" charset="0"/>
                <a:cs typeface="Times New Roman" panose="02020603050405020304" pitchFamily="18" charset="0"/>
              </a:rPr>
              <a:t>can rely on a force majeure </a:t>
            </a:r>
            <a:r>
              <a:rPr lang="en-US" sz="2400" dirty="0" smtClean="0">
                <a:latin typeface="Times New Roman" panose="02020603050405020304" pitchFamily="18" charset="0"/>
                <a:cs typeface="Times New Roman" panose="02020603050405020304" pitchFamily="18" charset="0"/>
              </a:rPr>
              <a:t>or hardship clause </a:t>
            </a:r>
            <a:r>
              <a:rPr lang="en-US" sz="2400" dirty="0">
                <a:latin typeface="Times New Roman" panose="02020603050405020304" pitchFamily="18" charset="0"/>
                <a:cs typeface="Times New Roman" panose="02020603050405020304" pitchFamily="18" charset="0"/>
              </a:rPr>
              <a:t>in the contract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It </a:t>
            </a:r>
            <a:r>
              <a:rPr lang="en-US" sz="2400" dirty="0">
                <a:latin typeface="Times New Roman" panose="02020603050405020304" pitchFamily="18" charset="0"/>
                <a:cs typeface="Times New Roman" panose="02020603050405020304" pitchFamily="18" charset="0"/>
              </a:rPr>
              <a:t>can rely on a </a:t>
            </a:r>
            <a:r>
              <a:rPr lang="en-US" sz="2400" dirty="0" smtClean="0">
                <a:latin typeface="Times New Roman" panose="02020603050405020304" pitchFamily="18" charset="0"/>
                <a:cs typeface="Times New Roman" panose="02020603050405020304" pitchFamily="18" charset="0"/>
              </a:rPr>
              <a:t>force </a:t>
            </a:r>
            <a:r>
              <a:rPr lang="en-US" sz="2400" dirty="0">
                <a:latin typeface="Times New Roman" panose="02020603050405020304" pitchFamily="18" charset="0"/>
                <a:cs typeface="Times New Roman" panose="02020603050405020304" pitchFamily="18" charset="0"/>
              </a:rPr>
              <a:t>majeure </a:t>
            </a:r>
            <a:r>
              <a:rPr lang="en-US" sz="2400" dirty="0" smtClean="0">
                <a:latin typeface="Times New Roman" panose="02020603050405020304" pitchFamily="18" charset="0"/>
                <a:cs typeface="Times New Roman" panose="02020603050405020304" pitchFamily="18" charset="0"/>
              </a:rPr>
              <a:t>and/or hardship exemption from liability contained </a:t>
            </a:r>
            <a:r>
              <a:rPr lang="en-US" sz="2400" dirty="0">
                <a:latin typeface="Times New Roman" panose="02020603050405020304" pitchFamily="18" charset="0"/>
                <a:cs typeface="Times New Roman" panose="02020603050405020304" pitchFamily="18" charset="0"/>
              </a:rPr>
              <a:t>in the law applicable to </a:t>
            </a:r>
            <a:r>
              <a:rPr lang="en-US" sz="2400" dirty="0" smtClean="0">
                <a:latin typeface="Times New Roman" panose="02020603050405020304" pitchFamily="18" charset="0"/>
                <a:cs typeface="Times New Roman" panose="02020603050405020304" pitchFamily="18" charset="0"/>
              </a:rPr>
              <a:t>the contract: </a:t>
            </a:r>
            <a:r>
              <a:rPr lang="en-US" sz="2400" b="1" dirty="0" smtClean="0">
                <a:latin typeface="Times New Roman" panose="02020603050405020304" pitchFamily="18" charset="0"/>
                <a:cs typeface="Times New Roman" panose="02020603050405020304" pitchFamily="18" charset="0"/>
              </a:rPr>
              <a:t>the CISG</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u="sng" dirty="0" smtClean="0">
                <a:latin typeface="Times New Roman" panose="02020603050405020304" pitchFamily="18" charset="0"/>
                <a:cs typeface="Times New Roman" panose="02020603050405020304" pitchFamily="18" charset="0"/>
              </a:rPr>
              <a:t>The same applies to the buyer’s who is delayed in paying (or taking measure to pay) the purchase price</a:t>
            </a:r>
            <a:r>
              <a:rPr lang="en-US" sz="2400" dirty="0" smtClean="0">
                <a:latin typeface="Times New Roman" panose="02020603050405020304" pitchFamily="18" charset="0"/>
                <a:cs typeface="Times New Roman" panose="02020603050405020304" pitchFamily="18" charset="0"/>
              </a:rPr>
              <a:t>.</a:t>
            </a:r>
            <a:endParaRPr lang="es-MX"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582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22400" y="1059543"/>
            <a:ext cx="8824685" cy="5262979"/>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 It </a:t>
            </a:r>
            <a:r>
              <a:rPr lang="en-US" sz="2400" b="1" dirty="0">
                <a:latin typeface="Times New Roman" panose="02020603050405020304" pitchFamily="18" charset="0"/>
                <a:cs typeface="Times New Roman" panose="02020603050405020304" pitchFamily="18" charset="0"/>
              </a:rPr>
              <a:t>has catered for such occurrence(s) in the sale </a:t>
            </a:r>
            <a:r>
              <a:rPr lang="en-US" sz="2400" b="1" dirty="0" smtClean="0">
                <a:latin typeface="Times New Roman" panose="02020603050405020304" pitchFamily="18" charset="0"/>
                <a:cs typeface="Times New Roman" panose="02020603050405020304" pitchFamily="18" charset="0"/>
              </a:rPr>
              <a:t>contract</a:t>
            </a:r>
            <a:r>
              <a:rPr lang="en-US" sz="2400" b="1" dirty="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pPr marL="457200" indent="-457200">
              <a:buAutoNum type="alphaLcPeriod"/>
            </a:pPr>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The contract provides for:</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Alternative times for delivery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Alternative point of delivery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Option to skip one or more delivery with the option to compensate or resume at a later time.</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Right to cancel orders.</a:t>
            </a:r>
          </a:p>
          <a:p>
            <a:endParaRPr lang="es-MX" sz="2400" dirty="0">
              <a:latin typeface="Times New Roman" panose="02020603050405020304" pitchFamily="18" charset="0"/>
              <a:cs typeface="Times New Roman" panose="02020603050405020304" pitchFamily="18" charset="0"/>
            </a:endParaRPr>
          </a:p>
          <a:p>
            <a:r>
              <a:rPr lang="es-MX" sz="2400" u="sng" dirty="0" err="1" smtClean="0">
                <a:latin typeface="Times New Roman" panose="02020603050405020304" pitchFamily="18" charset="0"/>
                <a:cs typeface="Times New Roman" panose="02020603050405020304" pitchFamily="18" charset="0"/>
              </a:rPr>
              <a:t>This</a:t>
            </a:r>
            <a:r>
              <a:rPr lang="es-MX" sz="2400" u="sng" dirty="0" smtClean="0">
                <a:latin typeface="Times New Roman" panose="02020603050405020304" pitchFamily="18" charset="0"/>
                <a:cs typeface="Times New Roman" panose="02020603050405020304" pitchFamily="18" charset="0"/>
              </a:rPr>
              <a:t> </a:t>
            </a:r>
            <a:r>
              <a:rPr lang="es-MX" sz="2400" u="sng" dirty="0" err="1" smtClean="0">
                <a:latin typeface="Times New Roman" panose="02020603050405020304" pitchFamily="18" charset="0"/>
                <a:cs typeface="Times New Roman" panose="02020603050405020304" pitchFamily="18" charset="0"/>
              </a:rPr>
              <a:t>type</a:t>
            </a:r>
            <a:r>
              <a:rPr lang="es-MX" sz="2400" u="sng" dirty="0" smtClean="0">
                <a:latin typeface="Times New Roman" panose="02020603050405020304" pitchFamily="18" charset="0"/>
                <a:cs typeface="Times New Roman" panose="02020603050405020304" pitchFamily="18" charset="0"/>
              </a:rPr>
              <a:t> of </a:t>
            </a:r>
            <a:r>
              <a:rPr lang="es-MX" sz="2400" u="sng" dirty="0" err="1" smtClean="0">
                <a:latin typeface="Times New Roman" panose="02020603050405020304" pitchFamily="18" charset="0"/>
                <a:cs typeface="Times New Roman" panose="02020603050405020304" pitchFamily="18" charset="0"/>
              </a:rPr>
              <a:t>agreements</a:t>
            </a:r>
            <a:r>
              <a:rPr lang="es-MX" sz="2400" u="sng" dirty="0" smtClean="0">
                <a:latin typeface="Times New Roman" panose="02020603050405020304" pitchFamily="18" charset="0"/>
                <a:cs typeface="Times New Roman" panose="02020603050405020304" pitchFamily="18" charset="0"/>
              </a:rPr>
              <a:t> are </a:t>
            </a:r>
            <a:r>
              <a:rPr lang="es-MX" sz="2400" u="sng" dirty="0" err="1" smtClean="0">
                <a:latin typeface="Times New Roman" panose="02020603050405020304" pitchFamily="18" charset="0"/>
                <a:cs typeface="Times New Roman" panose="02020603050405020304" pitchFamily="18" charset="0"/>
              </a:rPr>
              <a:t>possible</a:t>
            </a:r>
            <a:r>
              <a:rPr lang="es-MX" sz="2400" u="sng" dirty="0" smtClean="0">
                <a:latin typeface="Times New Roman" panose="02020603050405020304" pitchFamily="18" charset="0"/>
                <a:cs typeface="Times New Roman" panose="02020603050405020304" pitchFamily="18" charset="0"/>
              </a:rPr>
              <a:t> </a:t>
            </a:r>
            <a:r>
              <a:rPr lang="es-MX" sz="2400" u="sng" dirty="0" err="1" smtClean="0">
                <a:latin typeface="Times New Roman" panose="02020603050405020304" pitchFamily="18" charset="0"/>
                <a:cs typeface="Times New Roman" panose="02020603050405020304" pitchFamily="18" charset="0"/>
              </a:rPr>
              <a:t>under</a:t>
            </a:r>
            <a:r>
              <a:rPr lang="es-MX" sz="2400" u="sng" dirty="0" smtClean="0">
                <a:latin typeface="Times New Roman" panose="02020603050405020304" pitchFamily="18" charset="0"/>
                <a:cs typeface="Times New Roman" panose="02020603050405020304" pitchFamily="18" charset="0"/>
              </a:rPr>
              <a:t> </a:t>
            </a:r>
            <a:r>
              <a:rPr lang="es-MX" sz="2400" u="sng" dirty="0" err="1" smtClean="0">
                <a:latin typeface="Times New Roman" panose="02020603050405020304" pitchFamily="18" charset="0"/>
                <a:cs typeface="Times New Roman" panose="02020603050405020304" pitchFamily="18" charset="0"/>
              </a:rPr>
              <a:t>the</a:t>
            </a:r>
            <a:r>
              <a:rPr lang="es-MX" sz="2400" u="sng" dirty="0" smtClean="0">
                <a:latin typeface="Times New Roman" panose="02020603050405020304" pitchFamily="18" charset="0"/>
                <a:cs typeface="Times New Roman" panose="02020603050405020304" pitchFamily="18" charset="0"/>
              </a:rPr>
              <a:t> CISG (Art. 6).</a:t>
            </a:r>
            <a:endParaRPr lang="en-US" sz="2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42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p:cNvSpPr txBox="1"/>
          <p:nvPr/>
        </p:nvSpPr>
        <p:spPr>
          <a:xfrm>
            <a:off x="1208767" y="899886"/>
            <a:ext cx="9085943" cy="6647974"/>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The </a:t>
            </a:r>
            <a:r>
              <a:rPr lang="en-US" sz="2000" b="1" dirty="0">
                <a:latin typeface="Times New Roman" panose="02020603050405020304" pitchFamily="18" charset="0"/>
                <a:cs typeface="Times New Roman" panose="02020603050405020304" pitchFamily="18" charset="0"/>
              </a:rPr>
              <a:t>‘event’ is a </a:t>
            </a:r>
            <a:r>
              <a:rPr lang="en-US" sz="2000" b="1" dirty="0" smtClean="0">
                <a:latin typeface="Times New Roman" panose="02020603050405020304" pitchFamily="18" charset="0"/>
                <a:cs typeface="Times New Roman" panose="02020603050405020304" pitchFamily="18" charset="0"/>
              </a:rPr>
              <a:t>force majeure or hardship </a:t>
            </a:r>
            <a:r>
              <a:rPr lang="en-US" sz="2000" b="1" dirty="0">
                <a:latin typeface="Times New Roman" panose="02020603050405020304" pitchFamily="18" charset="0"/>
                <a:cs typeface="Times New Roman" panose="02020603050405020304" pitchFamily="18" charset="0"/>
              </a:rPr>
              <a:t>event as provided in the </a:t>
            </a:r>
            <a:r>
              <a:rPr lang="en-US" sz="2000" b="1" dirty="0" smtClean="0">
                <a:latin typeface="Times New Roman" panose="02020603050405020304" pitchFamily="18" charset="0"/>
                <a:cs typeface="Times New Roman" panose="02020603050405020304" pitchFamily="18" charset="0"/>
              </a:rPr>
              <a:t>contract</a:t>
            </a:r>
          </a:p>
          <a:p>
            <a:endParaRPr lang="en-US" sz="2000" dirty="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Eg</a:t>
            </a:r>
            <a:r>
              <a:rPr lang="en-US" sz="2000" dirty="0" smtClean="0">
                <a:latin typeface="Times New Roman" panose="02020603050405020304" pitchFamily="18" charset="0"/>
                <a:cs typeface="Times New Roman" panose="02020603050405020304" pitchFamily="18" charset="0"/>
              </a:rPr>
              <a:t>. ICC Force Majeure and Hardship Clauses 2020 (Allowed under Article 6 CISG).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First step: establish whether the event which occurred </a:t>
            </a:r>
            <a:r>
              <a:rPr lang="en-US" sz="2000" dirty="0" smtClean="0">
                <a:latin typeface="Times New Roman" panose="02020603050405020304" pitchFamily="18" charset="0"/>
                <a:cs typeface="Times New Roman" panose="02020603050405020304" pitchFamily="18" charset="0"/>
              </a:rPr>
              <a:t>is covered </a:t>
            </a:r>
            <a:r>
              <a:rPr lang="en-US" sz="2000" dirty="0">
                <a:latin typeface="Times New Roman" panose="02020603050405020304" pitchFamily="18" charset="0"/>
                <a:cs typeface="Times New Roman" panose="02020603050405020304" pitchFamily="18" charset="0"/>
              </a:rPr>
              <a:t>by one or more of the express </a:t>
            </a:r>
            <a:r>
              <a:rPr lang="en-US" sz="2000" dirty="0" smtClean="0">
                <a:latin typeface="Times New Roman" panose="02020603050405020304" pitchFamily="18" charset="0"/>
                <a:cs typeface="Times New Roman" panose="02020603050405020304" pitchFamily="18" charset="0"/>
              </a:rPr>
              <a:t>exclusions; </a:t>
            </a:r>
          </a:p>
          <a:p>
            <a:endParaRPr lang="en-US" sz="2000" dirty="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eg</a:t>
            </a:r>
            <a:r>
              <a:rPr lang="en-US" sz="2000" dirty="0" smtClean="0">
                <a:latin typeface="Times New Roman" panose="02020603050405020304" pitchFamily="18" charset="0"/>
                <a:cs typeface="Times New Roman" panose="02020603050405020304" pitchFamily="18" charset="0"/>
              </a:rPr>
              <a:t>. Government measures, COVID-19 infections, delay in ports, reasonable precautionary measures?</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Second </a:t>
            </a:r>
            <a:r>
              <a:rPr lang="en-US" sz="2000" dirty="0">
                <a:latin typeface="Times New Roman" panose="02020603050405020304" pitchFamily="18" charset="0"/>
                <a:cs typeface="Times New Roman" panose="02020603050405020304" pitchFamily="18" charset="0"/>
              </a:rPr>
              <a:t>step: </a:t>
            </a:r>
            <a:r>
              <a:rPr lang="en-US" sz="2000" dirty="0" smtClean="0">
                <a:latin typeface="Times New Roman" panose="02020603050405020304" pitchFamily="18" charset="0"/>
                <a:cs typeface="Times New Roman" panose="02020603050405020304" pitchFamily="18" charset="0"/>
              </a:rPr>
              <a:t>determine what </a:t>
            </a:r>
            <a:r>
              <a:rPr lang="en-US" sz="2000" dirty="0">
                <a:latin typeface="Times New Roman" panose="02020603050405020304" pitchFamily="18" charset="0"/>
                <a:cs typeface="Times New Roman" panose="02020603050405020304" pitchFamily="18" charset="0"/>
              </a:rPr>
              <a:t>effect the parties intended the event to have on the affected party’s contractual </a:t>
            </a:r>
            <a:r>
              <a:rPr lang="en-US" sz="2000" dirty="0" smtClean="0">
                <a:latin typeface="Times New Roman" panose="02020603050405020304" pitchFamily="18" charset="0"/>
                <a:cs typeface="Times New Roman" panose="02020603050405020304" pitchFamily="18" charset="0"/>
              </a:rPr>
              <a:t>obligation;</a:t>
            </a:r>
          </a:p>
          <a:p>
            <a:endParaRPr lang="en-US" sz="2000" dirty="0">
              <a:latin typeface="Times New Roman" panose="02020603050405020304" pitchFamily="18" charset="0"/>
              <a:cs typeface="Times New Roman" panose="02020603050405020304" pitchFamily="18" charset="0"/>
            </a:endParaRPr>
          </a:p>
          <a:p>
            <a:r>
              <a:rPr lang="en-US" sz="2000" dirty="0" err="1" smtClean="0">
                <a:latin typeface="Times New Roman" panose="02020603050405020304" pitchFamily="18" charset="0"/>
                <a:cs typeface="Times New Roman" panose="02020603050405020304" pitchFamily="18" charset="0"/>
              </a:rPr>
              <a:t>Eg</a:t>
            </a:r>
            <a:r>
              <a:rPr lang="en-US" sz="2000" dirty="0" smtClean="0">
                <a:latin typeface="Times New Roman" panose="02020603050405020304" pitchFamily="18" charset="0"/>
                <a:cs typeface="Times New Roman" panose="02020603050405020304" pitchFamily="18" charset="0"/>
              </a:rPr>
              <a:t>. Automatic modification of the contract, renegotiation, cancellation, limitation of liability?</a:t>
            </a:r>
          </a:p>
          <a:p>
            <a:endParaRPr lang="en-US" sz="2000" dirty="0">
              <a:latin typeface="Times New Roman" panose="02020603050405020304" pitchFamily="18" charset="0"/>
              <a:cs typeface="Times New Roman" panose="02020603050405020304" pitchFamily="18" charset="0"/>
            </a:endParaRPr>
          </a:p>
          <a:p>
            <a:r>
              <a:rPr lang="en-US" sz="2000" u="sng" dirty="0" smtClean="0">
                <a:latin typeface="Times New Roman" panose="02020603050405020304" pitchFamily="18" charset="0"/>
                <a:cs typeface="Times New Roman" panose="02020603050405020304" pitchFamily="18" charset="0"/>
              </a:rPr>
              <a:t>This is determined by contract interpretation pursuant to Article 8 CISG</a:t>
            </a:r>
            <a:r>
              <a:rPr lang="en-US" sz="2000" dirty="0" smtClean="0">
                <a:latin typeface="Times New Roman" panose="02020603050405020304" pitchFamily="18" charset="0"/>
                <a:cs typeface="Times New Roman" panose="02020603050405020304" pitchFamily="18" charset="0"/>
              </a:rPr>
              <a:t>.</a:t>
            </a:r>
          </a:p>
          <a:p>
            <a:endParaRPr lang="en-US" dirty="0"/>
          </a:p>
          <a:p>
            <a:endParaRPr lang="en-US" dirty="0" smtClean="0"/>
          </a:p>
          <a:p>
            <a:endParaRPr lang="en-US" dirty="0"/>
          </a:p>
          <a:p>
            <a:endParaRPr lang="en-US" dirty="0" smtClean="0"/>
          </a:p>
          <a:p>
            <a:endParaRPr lang="es-MX" dirty="0"/>
          </a:p>
        </p:txBody>
      </p:sp>
      <p:pic>
        <p:nvPicPr>
          <p:cNvPr id="3" name="Imagen 2"/>
          <p:cNvPicPr>
            <a:picLocks noChangeAspect="1"/>
          </p:cNvPicPr>
          <p:nvPr/>
        </p:nvPicPr>
        <p:blipFill>
          <a:blip r:embed="rId2"/>
          <a:stretch>
            <a:fillRect/>
          </a:stretch>
        </p:blipFill>
        <p:spPr>
          <a:xfrm rot="5400000">
            <a:off x="8786132" y="3758965"/>
            <a:ext cx="4238625" cy="1076325"/>
          </a:xfrm>
          <a:prstGeom prst="rect">
            <a:avLst/>
          </a:prstGeom>
        </p:spPr>
      </p:pic>
    </p:spTree>
    <p:extLst>
      <p:ext uri="{BB962C8B-B14F-4D97-AF65-F5344CB8AC3E}">
        <p14:creationId xmlns:p14="http://schemas.microsoft.com/office/powerpoint/2010/main" val="2240360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828" y="812799"/>
            <a:ext cx="8258630" cy="5970865"/>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3. The applicable law to the Contract: CISG</a:t>
            </a:r>
          </a:p>
          <a:p>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Article 79 CISG </a:t>
            </a:r>
          </a:p>
          <a:p>
            <a:pPr algn="just"/>
            <a:r>
              <a:rPr lang="en-US" sz="2000" dirty="0">
                <a:latin typeface="Times New Roman" panose="02020603050405020304" pitchFamily="18" charset="0"/>
                <a:cs typeface="Times New Roman" panose="02020603050405020304" pitchFamily="18" charset="0"/>
              </a:rPr>
              <a:t>(1) A party is not liable for a failure to perform any of his obligations if he proves that the failure was due to an impediment beyond his control and that he could not reasonably be expected to have taken the impediment into account at the time of the conclusion of the contract or to have avoided or overcome it or its consequences.</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Hardship </a:t>
            </a:r>
            <a:r>
              <a:rPr lang="en-US" sz="2000" b="1" dirty="0">
                <a:latin typeface="Times New Roman" panose="02020603050405020304" pitchFamily="18" charset="0"/>
                <a:cs typeface="Times New Roman" panose="02020603050405020304" pitchFamily="18" charset="0"/>
              </a:rPr>
              <a:t>can be considered as a special group of cases under the general impediment provision in Article </a:t>
            </a:r>
            <a:r>
              <a:rPr lang="en-US" sz="2000" b="1" dirty="0" smtClean="0">
                <a:latin typeface="Times New Roman" panose="02020603050405020304" pitchFamily="18" charset="0"/>
                <a:cs typeface="Times New Roman" panose="02020603050405020304" pitchFamily="18" charset="0"/>
              </a:rPr>
              <a:t>79 CISG</a:t>
            </a:r>
          </a:p>
          <a:p>
            <a:pPr algn="just"/>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Two CISG Advisory Opinions contribute to the correct understanding of this provision: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CISG </a:t>
            </a:r>
            <a:r>
              <a:rPr lang="en-US" dirty="0">
                <a:latin typeface="Times New Roman" panose="02020603050405020304" pitchFamily="18" charset="0"/>
                <a:cs typeface="Times New Roman" panose="02020603050405020304" pitchFamily="18" charset="0"/>
              </a:rPr>
              <a:t>AC Opinion No. 7, Exemption of Liability for Damages Under Article 79 of the CISG (Rapporteur: Professor Alejandro </a:t>
            </a:r>
            <a:r>
              <a:rPr lang="en-US" dirty="0" err="1">
                <a:latin typeface="Times New Roman" panose="02020603050405020304" pitchFamily="18" charset="0"/>
                <a:cs typeface="Times New Roman" panose="02020603050405020304" pitchFamily="18" charset="0"/>
              </a:rPr>
              <a:t>Garro</a:t>
            </a:r>
            <a:r>
              <a:rPr lang="en-US" dirty="0">
                <a:latin typeface="Times New Roman" panose="02020603050405020304" pitchFamily="18" charset="0"/>
                <a:cs typeface="Times New Roman" panose="02020603050405020304" pitchFamily="18" charset="0"/>
              </a:rPr>
              <a:t>) 12 Oct </a:t>
            </a:r>
            <a:r>
              <a:rPr lang="en-US" dirty="0" smtClean="0">
                <a:latin typeface="Times New Roman" panose="02020603050405020304" pitchFamily="18" charset="0"/>
                <a:cs typeface="Times New Roman" panose="02020603050405020304" pitchFamily="18" charset="0"/>
              </a:rPr>
              <a:t>2007.</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CISG AC Opinion No. 20, Hardship under the CISG (Rapporteur: Professor Edgardo Muñoz) 4 February 2020.</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rot="5400000">
            <a:off x="8481331" y="2174785"/>
            <a:ext cx="4286250" cy="1066800"/>
          </a:xfrm>
          <a:prstGeom prst="rect">
            <a:avLst/>
          </a:prstGeom>
        </p:spPr>
      </p:pic>
    </p:spTree>
    <p:extLst>
      <p:ext uri="{BB962C8B-B14F-4D97-AF65-F5344CB8AC3E}">
        <p14:creationId xmlns:p14="http://schemas.microsoft.com/office/powerpoint/2010/main" val="2326142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98171" y="1074057"/>
            <a:ext cx="8868229" cy="4524315"/>
          </a:xfrm>
          <a:prstGeom prst="rect">
            <a:avLst/>
          </a:prstGeom>
          <a:noFill/>
        </p:spPr>
        <p:txBody>
          <a:bodyPr wrap="square" rtlCol="0">
            <a:spAutoFit/>
          </a:bodyPr>
          <a:lstStyle/>
          <a:p>
            <a:r>
              <a:rPr lang="es-MX" sz="2800" dirty="0" err="1" smtClean="0">
                <a:latin typeface="Times New Roman" panose="02020603050405020304" pitchFamily="18" charset="0"/>
                <a:cs typeface="Times New Roman" panose="02020603050405020304" pitchFamily="18" charset="0"/>
              </a:rPr>
              <a:t>Requirements</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under</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Article</a:t>
            </a:r>
            <a:r>
              <a:rPr lang="es-MX" sz="2800" dirty="0" smtClean="0">
                <a:latin typeface="Times New Roman" panose="02020603050405020304" pitchFamily="18" charset="0"/>
                <a:cs typeface="Times New Roman" panose="02020603050405020304" pitchFamily="18" charset="0"/>
              </a:rPr>
              <a:t> 79 CISG:</a:t>
            </a:r>
          </a:p>
          <a:p>
            <a:endParaRPr lang="es-MX"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s-MX" sz="2800" dirty="0" err="1" smtClean="0">
                <a:latin typeface="Times New Roman" panose="02020603050405020304" pitchFamily="18" charset="0"/>
                <a:cs typeface="Times New Roman" panose="02020603050405020304" pitchFamily="18" charset="0"/>
              </a:rPr>
              <a:t>The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event</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must</a:t>
            </a:r>
            <a:r>
              <a:rPr lang="es-MX" sz="2800" dirty="0" smtClean="0">
                <a:latin typeface="Times New Roman" panose="02020603050405020304" pitchFamily="18" charset="0"/>
                <a:cs typeface="Times New Roman" panose="02020603050405020304" pitchFamily="18" charset="0"/>
              </a:rPr>
              <a:t> be </a:t>
            </a:r>
            <a:r>
              <a:rPr lang="es-MX" sz="2800" dirty="0" err="1" smtClean="0">
                <a:latin typeface="Times New Roman" panose="02020603050405020304" pitchFamily="18" charset="0"/>
                <a:cs typeface="Times New Roman" panose="02020603050405020304" pitchFamily="18" charset="0"/>
              </a:rPr>
              <a:t>beyond</a:t>
            </a:r>
            <a:r>
              <a:rPr lang="es-MX" sz="2800" dirty="0" smtClean="0">
                <a:latin typeface="Times New Roman" panose="02020603050405020304" pitchFamily="18" charset="0"/>
                <a:cs typeface="Times New Roman" panose="02020603050405020304" pitchFamily="18" charset="0"/>
              </a:rPr>
              <a:t> control</a:t>
            </a:r>
          </a:p>
          <a:p>
            <a:pPr marL="342900" indent="-342900">
              <a:buFont typeface="+mj-lt"/>
              <a:buAutoNum type="arabicPeriod"/>
            </a:pPr>
            <a:endParaRPr lang="es-MX"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s-MX" sz="2800" dirty="0" err="1" smtClean="0">
                <a:latin typeface="Times New Roman" panose="02020603050405020304" pitchFamily="18" charset="0"/>
                <a:cs typeface="Times New Roman" panose="02020603050405020304" pitchFamily="18" charset="0"/>
              </a:rPr>
              <a:t>The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event</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must</a:t>
            </a:r>
            <a:r>
              <a:rPr lang="es-MX" sz="2800" dirty="0" smtClean="0">
                <a:latin typeface="Times New Roman" panose="02020603050405020304" pitchFamily="18" charset="0"/>
                <a:cs typeface="Times New Roman" panose="02020603050405020304" pitchFamily="18" charset="0"/>
              </a:rPr>
              <a:t> be </a:t>
            </a:r>
            <a:r>
              <a:rPr lang="es-MX" sz="2800" dirty="0" err="1" smtClean="0">
                <a:latin typeface="Times New Roman" panose="02020603050405020304" pitchFamily="18" charset="0"/>
                <a:cs typeface="Times New Roman" panose="02020603050405020304" pitchFamily="18" charset="0"/>
              </a:rPr>
              <a:t>unforeseable</a:t>
            </a:r>
            <a:endParaRPr lang="es-MX" sz="28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endParaRPr lang="es-MX"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s-MX" sz="2800" dirty="0" err="1" smtClean="0">
                <a:latin typeface="Times New Roman" panose="02020603050405020304" pitchFamily="18" charset="0"/>
                <a:cs typeface="Times New Roman" panose="02020603050405020304" pitchFamily="18" charset="0"/>
              </a:rPr>
              <a:t>The</a:t>
            </a:r>
            <a:r>
              <a:rPr lang="es-MX"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event </a:t>
            </a:r>
            <a:r>
              <a:rPr lang="en-US" sz="2800" dirty="0">
                <a:latin typeface="Times New Roman" panose="02020603050405020304" pitchFamily="18" charset="0"/>
                <a:cs typeface="Times New Roman" panose="02020603050405020304" pitchFamily="18" charset="0"/>
              </a:rPr>
              <a:t>that cannot be avoided or </a:t>
            </a:r>
            <a:r>
              <a:rPr lang="en-US" sz="2800" dirty="0" smtClean="0">
                <a:latin typeface="Times New Roman" panose="02020603050405020304" pitchFamily="18" charset="0"/>
                <a:cs typeface="Times New Roman" panose="02020603050405020304" pitchFamily="18" charset="0"/>
              </a:rPr>
              <a:t>overcome</a:t>
            </a:r>
          </a:p>
          <a:p>
            <a:pPr marL="342900" indent="-342900">
              <a:buFont typeface="+mj-lt"/>
              <a:buAutoNum type="arabicPeriod"/>
            </a:pP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The assessment is very much fact based!</a:t>
            </a:r>
          </a:p>
          <a:p>
            <a:endParaRPr lang="es-MX"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596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5656" y="480564"/>
            <a:ext cx="9027887" cy="6186309"/>
          </a:xfrm>
          <a:prstGeom prst="rect">
            <a:avLst/>
          </a:prstGeom>
          <a:noFill/>
        </p:spPr>
        <p:txBody>
          <a:bodyPr wrap="square" rtlCol="0">
            <a:spAutoFit/>
          </a:bodyPr>
          <a:lstStyle/>
          <a:p>
            <a:pPr marL="342900" indent="-342900">
              <a:buFont typeface="+mj-lt"/>
              <a:buAutoNum type="arabicPeriod"/>
            </a:pPr>
            <a:r>
              <a:rPr lang="es-MX" sz="2400" b="1" dirty="0" err="1">
                <a:latin typeface="Times New Roman" panose="02020603050405020304" pitchFamily="18" charset="0"/>
                <a:cs typeface="Times New Roman" panose="02020603050405020304" pitchFamily="18" charset="0"/>
              </a:rPr>
              <a:t>The</a:t>
            </a:r>
            <a:r>
              <a:rPr lang="es-MX" sz="2400" b="1" dirty="0">
                <a:latin typeface="Times New Roman" panose="02020603050405020304" pitchFamily="18" charset="0"/>
                <a:cs typeface="Times New Roman" panose="02020603050405020304" pitchFamily="18" charset="0"/>
              </a:rPr>
              <a:t> </a:t>
            </a:r>
            <a:r>
              <a:rPr lang="es-MX" sz="2400" b="1" dirty="0" err="1">
                <a:latin typeface="Times New Roman" panose="02020603050405020304" pitchFamily="18" charset="0"/>
                <a:cs typeface="Times New Roman" panose="02020603050405020304" pitchFamily="18" charset="0"/>
              </a:rPr>
              <a:t>event</a:t>
            </a:r>
            <a:r>
              <a:rPr lang="es-MX" sz="2400" b="1" dirty="0">
                <a:latin typeface="Times New Roman" panose="02020603050405020304" pitchFamily="18" charset="0"/>
                <a:cs typeface="Times New Roman" panose="02020603050405020304" pitchFamily="18" charset="0"/>
              </a:rPr>
              <a:t> </a:t>
            </a:r>
            <a:r>
              <a:rPr lang="es-MX" sz="2400" b="1" dirty="0" err="1">
                <a:latin typeface="Times New Roman" panose="02020603050405020304" pitchFamily="18" charset="0"/>
                <a:cs typeface="Times New Roman" panose="02020603050405020304" pitchFamily="18" charset="0"/>
              </a:rPr>
              <a:t>must</a:t>
            </a:r>
            <a:r>
              <a:rPr lang="es-MX" sz="2400" b="1" dirty="0">
                <a:latin typeface="Times New Roman" panose="02020603050405020304" pitchFamily="18" charset="0"/>
                <a:cs typeface="Times New Roman" panose="02020603050405020304" pitchFamily="18" charset="0"/>
              </a:rPr>
              <a:t> be </a:t>
            </a:r>
            <a:r>
              <a:rPr lang="es-MX" sz="2400" b="1" dirty="0" err="1">
                <a:latin typeface="Times New Roman" panose="02020603050405020304" pitchFamily="18" charset="0"/>
                <a:cs typeface="Times New Roman" panose="02020603050405020304" pitchFamily="18" charset="0"/>
              </a:rPr>
              <a:t>beyond</a:t>
            </a:r>
            <a:r>
              <a:rPr lang="es-MX" sz="2400" b="1" dirty="0">
                <a:latin typeface="Times New Roman" panose="02020603050405020304" pitchFamily="18" charset="0"/>
                <a:cs typeface="Times New Roman" panose="02020603050405020304" pitchFamily="18" charset="0"/>
              </a:rPr>
              <a:t> </a:t>
            </a:r>
            <a:r>
              <a:rPr lang="es-MX" sz="2400" b="1" dirty="0" smtClean="0">
                <a:latin typeface="Times New Roman" panose="02020603050405020304" pitchFamily="18" charset="0"/>
                <a:cs typeface="Times New Roman" panose="02020603050405020304" pitchFamily="18" charset="0"/>
              </a:rPr>
              <a:t>control</a:t>
            </a:r>
            <a:endParaRPr lang="es-MX" sz="2400" b="1"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s-MX" sz="2400" b="1" dirty="0" smtClean="0">
              <a:latin typeface="Times New Roman" panose="02020603050405020304" pitchFamily="18" charset="0"/>
              <a:cs typeface="Times New Roman" panose="02020603050405020304" pitchFamily="18" charset="0"/>
            </a:endParaRPr>
          </a:p>
          <a:p>
            <a:pPr algn="ctr"/>
            <a:r>
              <a:rPr lang="en-US" sz="2400" u="sng" dirty="0">
                <a:latin typeface="Times New Roman" panose="02020603050405020304" pitchFamily="18" charset="0"/>
                <a:cs typeface="Times New Roman" panose="02020603050405020304" pitchFamily="18" charset="0"/>
              </a:rPr>
              <a:t>COVID-19 Infection vs Measures against COVID-19</a:t>
            </a:r>
            <a:endParaRPr lang="es-MX" sz="2400" u="sng" dirty="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Unforeseeable illness, absence or death by </a:t>
            </a:r>
            <a:r>
              <a:rPr lang="en-US" sz="2000" dirty="0" smtClean="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promisor or key individuals in their corporation may </a:t>
            </a:r>
            <a:r>
              <a:rPr lang="en-US" sz="2000" dirty="0">
                <a:latin typeface="Times New Roman" panose="02020603050405020304" pitchFamily="18" charset="0"/>
                <a:cs typeface="Times New Roman" panose="02020603050405020304" pitchFamily="18" charset="0"/>
              </a:rPr>
              <a:t>not amount to an impediment beyond control since according to trade usages, such events are part of an organization’s sphere of </a:t>
            </a:r>
            <a:r>
              <a:rPr lang="en-US" sz="2000" dirty="0" smtClean="0">
                <a:latin typeface="Times New Roman" panose="02020603050405020304" pitchFamily="18" charset="0"/>
                <a:cs typeface="Times New Roman" panose="02020603050405020304" pitchFamily="18" charset="0"/>
              </a:rPr>
              <a:t>risks.</a:t>
            </a:r>
          </a:p>
          <a:p>
            <a:pPr algn="just"/>
            <a:endParaRPr lang="en-US" sz="2400" dirty="0">
              <a:latin typeface="Times New Roman" panose="02020603050405020304" pitchFamily="18" charset="0"/>
              <a:cs typeface="Times New Roman" panose="02020603050405020304" pitchFamily="18" charset="0"/>
            </a:endParaRPr>
          </a:p>
          <a:p>
            <a:pPr algn="just"/>
            <a:r>
              <a:rPr lang="es-MX" sz="2400" b="1" dirty="0" err="1" smtClean="0">
                <a:latin typeface="Times New Roman" panose="02020603050405020304" pitchFamily="18" charset="0"/>
                <a:cs typeface="Times New Roman" panose="02020603050405020304" pitchFamily="18" charset="0"/>
              </a:rPr>
              <a:t>Difficult</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questions</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arise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when</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such</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illness</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absence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or</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death</a:t>
            </a:r>
            <a:r>
              <a:rPr lang="es-MX" sz="2400" b="1" dirty="0" smtClean="0">
                <a:latin typeface="Times New Roman" panose="02020603050405020304" pitchFamily="18" charset="0"/>
                <a:cs typeface="Times New Roman" panose="02020603050405020304" pitchFamily="18" charset="0"/>
              </a:rPr>
              <a:t> are </a:t>
            </a:r>
            <a:r>
              <a:rPr lang="es-MX" sz="2400" b="1" dirty="0" err="1" smtClean="0">
                <a:latin typeface="Times New Roman" panose="02020603050405020304" pitchFamily="18" charset="0"/>
                <a:cs typeface="Times New Roman" panose="02020603050405020304" pitchFamily="18" charset="0"/>
              </a:rPr>
              <a:t>due</a:t>
            </a:r>
            <a:r>
              <a:rPr lang="es-MX" sz="2400" b="1" dirty="0" smtClean="0">
                <a:latin typeface="Times New Roman" panose="02020603050405020304" pitchFamily="18" charset="0"/>
                <a:cs typeface="Times New Roman" panose="02020603050405020304" pitchFamily="18" charset="0"/>
              </a:rPr>
              <a:t> to a </a:t>
            </a:r>
            <a:r>
              <a:rPr lang="es-MX" sz="2400" b="1" dirty="0" err="1" smtClean="0">
                <a:latin typeface="Times New Roman" panose="02020603050405020304" pitchFamily="18" charset="0"/>
                <a:cs typeface="Times New Roman" panose="02020603050405020304" pitchFamily="18" charset="0"/>
              </a:rPr>
              <a:t>pandemic</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like</a:t>
            </a:r>
            <a:r>
              <a:rPr lang="es-MX" sz="2400" b="1" dirty="0" smtClean="0">
                <a:latin typeface="Times New Roman" panose="02020603050405020304" pitchFamily="18" charset="0"/>
                <a:cs typeface="Times New Roman" panose="02020603050405020304" pitchFamily="18" charset="0"/>
              </a:rPr>
              <a:t> COVID-19.</a:t>
            </a:r>
          </a:p>
          <a:p>
            <a:pPr algn="just"/>
            <a:endParaRPr lang="es-MX" sz="2400" b="1" dirty="0">
              <a:latin typeface="Times New Roman" panose="02020603050405020304" pitchFamily="18" charset="0"/>
              <a:cs typeface="Times New Roman" panose="02020603050405020304" pitchFamily="18" charset="0"/>
            </a:endParaRPr>
          </a:p>
          <a:p>
            <a:pPr algn="just"/>
            <a:r>
              <a:rPr lang="es-MX" sz="2400" b="1" dirty="0" err="1" smtClean="0">
                <a:latin typeface="Times New Roman" panose="02020603050405020304" pitchFamily="18" charset="0"/>
                <a:cs typeface="Times New Roman" panose="02020603050405020304" pitchFamily="18" charset="0"/>
              </a:rPr>
              <a:t>It</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could</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depend</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on</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whether</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it</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was</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caused</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by</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lack</a:t>
            </a:r>
            <a:r>
              <a:rPr lang="es-MX" sz="2400" b="1" dirty="0" smtClean="0">
                <a:latin typeface="Times New Roman" panose="02020603050405020304" pitchFamily="18" charset="0"/>
                <a:cs typeface="Times New Roman" panose="02020603050405020304" pitchFamily="18" charset="0"/>
              </a:rPr>
              <a:t> of </a:t>
            </a:r>
            <a:r>
              <a:rPr lang="es-MX" sz="2400" b="1" dirty="0" err="1" smtClean="0">
                <a:latin typeface="Times New Roman" panose="02020603050405020304" pitchFamily="18" charset="0"/>
                <a:cs typeface="Times New Roman" panose="02020603050405020304" pitchFamily="18" charset="0"/>
              </a:rPr>
              <a:t>minimum</a:t>
            </a:r>
            <a:r>
              <a:rPr lang="es-MX" sz="2400" b="1" dirty="0" smtClean="0">
                <a:latin typeface="Times New Roman" panose="02020603050405020304" pitchFamily="18" charset="0"/>
                <a:cs typeface="Times New Roman" panose="02020603050405020304" pitchFamily="18" charset="0"/>
              </a:rPr>
              <a:t> COVID-19 </a:t>
            </a:r>
            <a:r>
              <a:rPr lang="es-MX" sz="2400" b="1" dirty="0" err="1" smtClean="0">
                <a:latin typeface="Times New Roman" panose="02020603050405020304" pitchFamily="18" charset="0"/>
                <a:cs typeface="Times New Roman" panose="02020603050405020304" pitchFamily="18" charset="0"/>
              </a:rPr>
              <a:t>preventive</a:t>
            </a:r>
            <a:r>
              <a:rPr lang="es-MX" sz="2400" b="1" dirty="0" smtClean="0">
                <a:latin typeface="Times New Roman" panose="02020603050405020304" pitchFamily="18" charset="0"/>
                <a:cs typeface="Times New Roman" panose="02020603050405020304" pitchFamily="18" charset="0"/>
              </a:rPr>
              <a:t> mesures?</a:t>
            </a:r>
          </a:p>
          <a:p>
            <a:pPr algn="just"/>
            <a:endParaRPr lang="es-MX" sz="2400" b="1" dirty="0">
              <a:latin typeface="Times New Roman" panose="02020603050405020304" pitchFamily="18" charset="0"/>
              <a:cs typeface="Times New Roman" panose="02020603050405020304" pitchFamily="18" charset="0"/>
            </a:endParaRPr>
          </a:p>
          <a:p>
            <a:pPr algn="just"/>
            <a:r>
              <a:rPr lang="es-MX" sz="2400" b="1" dirty="0" smtClean="0">
                <a:latin typeface="Times New Roman" panose="02020603050405020304" pitchFamily="18" charset="0"/>
                <a:cs typeface="Times New Roman" panose="02020603050405020304" pitchFamily="18" charset="0"/>
              </a:rPr>
              <a:t>Art. 7 CISG </a:t>
            </a:r>
            <a:r>
              <a:rPr lang="es-MX" sz="2400" b="1" dirty="0" err="1" smtClean="0">
                <a:latin typeface="Times New Roman" panose="02020603050405020304" pitchFamily="18" charset="0"/>
                <a:cs typeface="Times New Roman" panose="02020603050405020304" pitchFamily="18" charset="0"/>
              </a:rPr>
              <a:t>may</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require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uniformity</a:t>
            </a:r>
            <a:r>
              <a:rPr lang="es-MX" sz="2400" b="1" dirty="0" smtClean="0">
                <a:latin typeface="Times New Roman" panose="02020603050405020304" pitchFamily="18" charset="0"/>
                <a:cs typeface="Times New Roman" panose="02020603050405020304" pitchFamily="18" charset="0"/>
              </a:rPr>
              <a:t> in </a:t>
            </a: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assessment</a:t>
            </a:r>
            <a:r>
              <a:rPr lang="es-MX" sz="2400" b="1" dirty="0" smtClean="0">
                <a:latin typeface="Times New Roman" panose="02020603050405020304" pitchFamily="18" charset="0"/>
                <a:cs typeface="Times New Roman" panose="02020603050405020304" pitchFamily="18" charset="0"/>
              </a:rPr>
              <a:t> of </a:t>
            </a:r>
            <a:r>
              <a:rPr lang="es-MX" sz="2400" b="1" dirty="0" err="1" smtClean="0">
                <a:latin typeface="Times New Roman" panose="02020603050405020304" pitchFamily="18" charset="0"/>
                <a:cs typeface="Times New Roman" panose="02020603050405020304" pitchFamily="18" charset="0"/>
              </a:rPr>
              <a:t>what</a:t>
            </a:r>
            <a:r>
              <a:rPr lang="es-MX" sz="2400" b="1" dirty="0" smtClean="0">
                <a:latin typeface="Times New Roman" panose="02020603050405020304" pitchFamily="18" charset="0"/>
                <a:cs typeface="Times New Roman" panose="02020603050405020304" pitchFamily="18" charset="0"/>
              </a:rPr>
              <a:t> are </a:t>
            </a:r>
            <a:r>
              <a:rPr lang="es-MX" sz="2400" b="1" dirty="0" err="1" smtClean="0">
                <a:latin typeface="Times New Roman" panose="02020603050405020304" pitchFamily="18" charset="0"/>
                <a:cs typeface="Times New Roman" panose="02020603050405020304" pitchFamily="18" charset="0"/>
              </a:rPr>
              <a:t>minimun</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preventive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measures</a:t>
            </a:r>
            <a:r>
              <a:rPr lang="es-MX" sz="2400" b="1" dirty="0" smtClean="0">
                <a:latin typeface="Times New Roman" panose="02020603050405020304" pitchFamily="18" charset="0"/>
                <a:cs typeface="Times New Roman" panose="02020603050405020304" pitchFamily="18" charset="0"/>
              </a:rPr>
              <a:t> and </a:t>
            </a:r>
            <a:r>
              <a:rPr lang="es-MX" sz="2400" b="1" dirty="0" err="1" smtClean="0">
                <a:latin typeface="Times New Roman" panose="02020603050405020304" pitchFamily="18" charset="0"/>
                <a:cs typeface="Times New Roman" panose="02020603050405020304" pitchFamily="18" charset="0"/>
              </a:rPr>
              <a:t>thus</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integrate</a:t>
            </a:r>
            <a:r>
              <a:rPr lang="es-MX" sz="2400" b="1" dirty="0" smtClean="0">
                <a:latin typeface="Times New Roman" panose="02020603050405020304" pitchFamily="18" charset="0"/>
                <a:cs typeface="Times New Roman" panose="02020603050405020304" pitchFamily="18" charset="0"/>
              </a:rPr>
              <a:t> as standard </a:t>
            </a:r>
            <a:r>
              <a:rPr lang="es-MX" sz="2400" b="1" dirty="0" err="1" smtClean="0">
                <a:latin typeface="Times New Roman" panose="02020603050405020304" pitchFamily="18" charset="0"/>
                <a:cs typeface="Times New Roman" panose="02020603050405020304" pitchFamily="18" charset="0"/>
              </a:rPr>
              <a:t>international</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regulations</a:t>
            </a:r>
            <a:r>
              <a:rPr lang="es-MX" sz="2400" b="1" dirty="0" smtClean="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83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12686" y="1204686"/>
            <a:ext cx="8839200" cy="4370427"/>
          </a:xfrm>
          <a:prstGeom prst="rect">
            <a:avLst/>
          </a:prstGeom>
          <a:noFill/>
        </p:spPr>
        <p:txBody>
          <a:bodyPr wrap="square" rtlCol="0">
            <a:spAutoFit/>
          </a:bodyPr>
          <a:lstStyle/>
          <a:p>
            <a:pPr marL="342900" indent="-342900">
              <a:buAutoNum type="arabicPeriod" startAt="2"/>
            </a:pP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a:t>
            </a:r>
            <a:r>
              <a:rPr lang="es-MX" sz="2400" b="1" dirty="0" err="1">
                <a:latin typeface="Times New Roman" panose="02020603050405020304" pitchFamily="18" charset="0"/>
                <a:cs typeface="Times New Roman" panose="02020603050405020304" pitchFamily="18" charset="0"/>
              </a:rPr>
              <a:t>event</a:t>
            </a:r>
            <a:r>
              <a:rPr lang="es-MX" sz="2400" b="1" dirty="0">
                <a:latin typeface="Times New Roman" panose="02020603050405020304" pitchFamily="18" charset="0"/>
                <a:cs typeface="Times New Roman" panose="02020603050405020304" pitchFamily="18" charset="0"/>
              </a:rPr>
              <a:t> </a:t>
            </a:r>
            <a:r>
              <a:rPr lang="es-MX" sz="2400" b="1" dirty="0" err="1">
                <a:latin typeface="Times New Roman" panose="02020603050405020304" pitchFamily="18" charset="0"/>
                <a:cs typeface="Times New Roman" panose="02020603050405020304" pitchFamily="18" charset="0"/>
              </a:rPr>
              <a:t>must</a:t>
            </a:r>
            <a:r>
              <a:rPr lang="es-MX" sz="2400" b="1" dirty="0">
                <a:latin typeface="Times New Roman" panose="02020603050405020304" pitchFamily="18" charset="0"/>
                <a:cs typeface="Times New Roman" panose="02020603050405020304" pitchFamily="18" charset="0"/>
              </a:rPr>
              <a:t> be </a:t>
            </a:r>
            <a:r>
              <a:rPr lang="es-MX" sz="2400" b="1" dirty="0" err="1" smtClean="0">
                <a:latin typeface="Times New Roman" panose="02020603050405020304" pitchFamily="18" charset="0"/>
                <a:cs typeface="Times New Roman" panose="02020603050405020304" pitchFamily="18" charset="0"/>
              </a:rPr>
              <a:t>unforeseable</a:t>
            </a:r>
            <a:endParaRPr lang="es-MX" sz="24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Existing and </a:t>
            </a:r>
            <a:r>
              <a:rPr lang="en-US" sz="2400" dirty="0" smtClean="0">
                <a:latin typeface="Times New Roman" panose="02020603050405020304" pitchFamily="18" charset="0"/>
                <a:cs typeface="Times New Roman" panose="02020603050405020304" pitchFamily="18" charset="0"/>
              </a:rPr>
              <a:t>future obstacles caused by the COVID-19 pandemic may no longer be unforeseeable for contracts concluded today.</a:t>
            </a:r>
            <a:endParaRPr lang="en-US" sz="2400"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Difficult cases involved new or existing measures taken as a result of the COVID-19’s pandemic evolution that the parties could have </a:t>
            </a:r>
            <a:r>
              <a:rPr lang="en-US" sz="2400" b="1" dirty="0" smtClean="0">
                <a:latin typeface="Times New Roman" panose="02020603050405020304" pitchFamily="18" charset="0"/>
                <a:cs typeface="Times New Roman" panose="02020603050405020304" pitchFamily="18" charset="0"/>
              </a:rPr>
              <a:t>foreseen.</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err="1" smtClean="0">
                <a:latin typeface="Times New Roman" panose="02020603050405020304" pitchFamily="18" charset="0"/>
                <a:cs typeface="Times New Roman" panose="02020603050405020304" pitchFamily="18" charset="0"/>
              </a:rPr>
              <a:t>Eg</a:t>
            </a:r>
            <a:r>
              <a:rPr lang="en-US" sz="2400" b="1" dirty="0" smtClean="0">
                <a:latin typeface="Times New Roman" panose="02020603050405020304" pitchFamily="18" charset="0"/>
                <a:cs typeface="Times New Roman" panose="02020603050405020304" pitchFamily="18" charset="0"/>
              </a:rPr>
              <a:t>. Delta Variant and the next expected waves</a:t>
            </a:r>
            <a:r>
              <a:rPr lang="en-US" sz="2400" b="1" dirty="0">
                <a:latin typeface="Times New Roman" panose="02020603050405020304" pitchFamily="18" charset="0"/>
                <a:cs typeface="Times New Roman" panose="02020603050405020304" pitchFamily="18" charset="0"/>
              </a:rPr>
              <a:t>.</a:t>
            </a:r>
            <a:endParaRPr lang="en-US" sz="2400" b="1" dirty="0" smtClean="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060451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6342" y="783771"/>
            <a:ext cx="9187543" cy="5909310"/>
          </a:xfrm>
          <a:prstGeom prst="rect">
            <a:avLst/>
          </a:prstGeom>
          <a:noFill/>
        </p:spPr>
        <p:txBody>
          <a:bodyPr wrap="square" rtlCol="0">
            <a:spAutoFit/>
          </a:bodyPr>
          <a:lstStyle/>
          <a:p>
            <a:r>
              <a:rPr lang="es-MX" sz="2400" b="1" dirty="0" smtClean="0">
                <a:latin typeface="Times New Roman" panose="02020603050405020304" pitchFamily="18" charset="0"/>
                <a:cs typeface="Times New Roman" panose="02020603050405020304" pitchFamily="18" charset="0"/>
              </a:rPr>
              <a:t>3. </a:t>
            </a:r>
            <a:r>
              <a:rPr lang="es-MX" sz="2400" b="1" dirty="0">
                <a:latin typeface="Times New Roman" panose="02020603050405020304" pitchFamily="18" charset="0"/>
                <a:cs typeface="Times New Roman" panose="02020603050405020304" pitchFamily="18" charset="0"/>
              </a:rPr>
              <a:t>E</a:t>
            </a:r>
            <a:r>
              <a:rPr lang="en-US" sz="2400" b="1" dirty="0" smtClean="0">
                <a:latin typeface="Times New Roman" panose="02020603050405020304" pitchFamily="18" charset="0"/>
                <a:cs typeface="Times New Roman" panose="02020603050405020304" pitchFamily="18" charset="0"/>
              </a:rPr>
              <a:t>vent </a:t>
            </a:r>
            <a:r>
              <a:rPr lang="en-US" sz="2400" b="1" dirty="0">
                <a:latin typeface="Times New Roman" panose="02020603050405020304" pitchFamily="18" charset="0"/>
                <a:cs typeface="Times New Roman" panose="02020603050405020304" pitchFamily="18" charset="0"/>
              </a:rPr>
              <a:t>that cannot be avoided or </a:t>
            </a:r>
            <a:r>
              <a:rPr lang="en-US" sz="2400" b="1" dirty="0" smtClean="0">
                <a:latin typeface="Times New Roman" panose="02020603050405020304" pitchFamily="18" charset="0"/>
                <a:cs typeface="Times New Roman" panose="02020603050405020304" pitchFamily="18" charset="0"/>
              </a:rPr>
              <a:t>overcome</a:t>
            </a:r>
          </a:p>
          <a:p>
            <a:endParaRPr lang="en-US" sz="2400" b="1"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Seller’s own supplier’s breach due to COVID-19 related measures or events is considered something that can be avoided </a:t>
            </a:r>
            <a:r>
              <a:rPr lang="en-US" sz="2400" dirty="0">
                <a:latin typeface="Times New Roman" panose="02020603050405020304" pitchFamily="18" charset="0"/>
                <a:cs typeface="Times New Roman" panose="02020603050405020304" pitchFamily="18" charset="0"/>
              </a:rPr>
              <a:t>or overcome </a:t>
            </a:r>
            <a:r>
              <a:rPr lang="en-US" sz="2400" dirty="0" smtClean="0">
                <a:latin typeface="Times New Roman" panose="02020603050405020304" pitchFamily="18" charset="0"/>
                <a:cs typeface="Times New Roman" panose="02020603050405020304" pitchFamily="18" charset="0"/>
              </a:rPr>
              <a:t>by turning </a:t>
            </a:r>
            <a:r>
              <a:rPr lang="en-US" sz="2400" dirty="0">
                <a:latin typeface="Times New Roman" panose="02020603050405020304" pitchFamily="18" charset="0"/>
                <a:cs typeface="Times New Roman" panose="02020603050405020304" pitchFamily="18" charset="0"/>
              </a:rPr>
              <a:t>to another supplier or </a:t>
            </a:r>
            <a:r>
              <a:rPr lang="en-US" sz="2400" dirty="0" smtClean="0">
                <a:latin typeface="Times New Roman" panose="02020603050405020304" pitchFamily="18" charset="0"/>
                <a:cs typeface="Times New Roman" panose="02020603050405020304" pitchFamily="18" charset="0"/>
              </a:rPr>
              <a:t>considering alternatives.</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Difficult cases</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 party self-imposed COVID-19 “precautionary measures” which are higher from the ones imposed by the local government (but that are in line with international standards). </a:t>
            </a:r>
          </a:p>
          <a:p>
            <a:pPr algn="just"/>
            <a:endParaRPr lang="en-US" sz="2400" b="1" dirty="0" smtClean="0">
              <a:latin typeface="Times New Roman" panose="02020603050405020304" pitchFamily="18" charset="0"/>
              <a:cs typeface="Times New Roman" panose="02020603050405020304" pitchFamily="18" charset="0"/>
            </a:endParaRPr>
          </a:p>
          <a:p>
            <a:pPr algn="just"/>
            <a:r>
              <a:rPr lang="es-MX" sz="2400" b="1" dirty="0" smtClean="0">
                <a:latin typeface="Times New Roman" panose="02020603050405020304" pitchFamily="18" charset="0"/>
                <a:cs typeface="Times New Roman" panose="02020603050405020304" pitchFamily="18" charset="0"/>
              </a:rPr>
              <a:t>Can </a:t>
            </a:r>
            <a:r>
              <a:rPr lang="es-MX" sz="2400" b="1" dirty="0" err="1" smtClean="0">
                <a:latin typeface="Times New Roman" panose="02020603050405020304" pitchFamily="18" charset="0"/>
                <a:cs typeface="Times New Roman" panose="02020603050405020304" pitchFamily="18" charset="0"/>
              </a:rPr>
              <a:t>those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precautionary</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measures</a:t>
            </a:r>
            <a:r>
              <a:rPr lang="es-MX" sz="2400" b="1" dirty="0" smtClean="0">
                <a:latin typeface="Times New Roman" panose="02020603050405020304" pitchFamily="18" charset="0"/>
                <a:cs typeface="Times New Roman" panose="02020603050405020304" pitchFamily="18" charset="0"/>
              </a:rPr>
              <a:t> be </a:t>
            </a:r>
            <a:r>
              <a:rPr lang="es-MX" sz="2400" b="1" dirty="0" err="1" smtClean="0">
                <a:latin typeface="Times New Roman" panose="02020603050405020304" pitchFamily="18" charset="0"/>
                <a:cs typeface="Times New Roman" panose="02020603050405020304" pitchFamily="18" charset="0"/>
              </a:rPr>
              <a:t>invoked</a:t>
            </a:r>
            <a:r>
              <a:rPr lang="es-MX" sz="2400" b="1" dirty="0" smtClean="0">
                <a:latin typeface="Times New Roman" panose="02020603050405020304" pitchFamily="18" charset="0"/>
                <a:cs typeface="Times New Roman" panose="02020603050405020304" pitchFamily="18" charset="0"/>
              </a:rPr>
              <a:t>? </a:t>
            </a:r>
          </a:p>
          <a:p>
            <a:pPr algn="just"/>
            <a:endParaRPr lang="es-MX" sz="2400" b="1" dirty="0">
              <a:latin typeface="Times New Roman" panose="02020603050405020304" pitchFamily="18" charset="0"/>
              <a:cs typeface="Times New Roman" panose="02020603050405020304" pitchFamily="18" charset="0"/>
            </a:endParaRPr>
          </a:p>
          <a:p>
            <a:pPr algn="just"/>
            <a:r>
              <a:rPr lang="es-MX" sz="2400" b="1" dirty="0" err="1" smtClean="0">
                <a:latin typeface="Times New Roman" panose="02020603050405020304" pitchFamily="18" charset="0"/>
                <a:cs typeface="Times New Roman" panose="02020603050405020304" pitchFamily="18" charset="0"/>
              </a:rPr>
              <a:t>Is</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there</a:t>
            </a:r>
            <a:r>
              <a:rPr lang="es-MX" sz="2400" b="1" dirty="0" smtClean="0">
                <a:latin typeface="Times New Roman" panose="02020603050405020304" pitchFamily="18" charset="0"/>
                <a:cs typeface="Times New Roman" panose="02020603050405020304" pitchFamily="18" charset="0"/>
              </a:rPr>
              <a:t> a </a:t>
            </a:r>
            <a:r>
              <a:rPr lang="es-MX" sz="2400" b="1" dirty="0" err="1" smtClean="0">
                <a:latin typeface="Times New Roman" panose="02020603050405020304" pitchFamily="18" charset="0"/>
                <a:cs typeface="Times New Roman" panose="02020603050405020304" pitchFamily="18" charset="0"/>
              </a:rPr>
              <a:t>way</a:t>
            </a:r>
            <a:r>
              <a:rPr lang="es-MX" sz="2400" b="1" dirty="0" smtClean="0">
                <a:latin typeface="Times New Roman" panose="02020603050405020304" pitchFamily="18" charset="0"/>
                <a:cs typeface="Times New Roman" panose="02020603050405020304" pitchFamily="18" charset="0"/>
              </a:rPr>
              <a:t> to </a:t>
            </a:r>
            <a:r>
              <a:rPr lang="es-MX" sz="2400" b="1" dirty="0" err="1" smtClean="0">
                <a:latin typeface="Times New Roman" panose="02020603050405020304" pitchFamily="18" charset="0"/>
                <a:cs typeface="Times New Roman" panose="02020603050405020304" pitchFamily="18" charset="0"/>
              </a:rPr>
              <a:t>incorporate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them</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into</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CISG </a:t>
            </a:r>
            <a:r>
              <a:rPr lang="es-MX" sz="2400" b="1" dirty="0" smtClean="0">
                <a:latin typeface="Times New Roman" panose="02020603050405020304" pitchFamily="18" charset="0"/>
                <a:cs typeface="Times New Roman" panose="02020603050405020304" pitchFamily="18" charset="0"/>
              </a:rPr>
              <a:t>Contract, </a:t>
            </a:r>
            <a:r>
              <a:rPr lang="es-MX" sz="2400" b="1" dirty="0" err="1" smtClean="0">
                <a:latin typeface="Times New Roman" panose="02020603050405020304" pitchFamily="18" charset="0"/>
                <a:cs typeface="Times New Roman" panose="02020603050405020304" pitchFamily="18" charset="0"/>
              </a:rPr>
              <a:t>for</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example</a:t>
            </a:r>
            <a:r>
              <a:rPr lang="es-MX" sz="2400" b="1" dirty="0" smtClean="0">
                <a:latin typeface="Times New Roman" panose="02020603050405020304" pitchFamily="18" charset="0"/>
                <a:cs typeface="Times New Roman" panose="02020603050405020304" pitchFamily="18" charset="0"/>
              </a:rPr>
              <a:t>, in </a:t>
            </a: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same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way</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that</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some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ethical</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standards</a:t>
            </a:r>
            <a:r>
              <a:rPr lang="es-MX" sz="2400" b="1" dirty="0" smtClean="0">
                <a:latin typeface="Times New Roman" panose="02020603050405020304" pitchFamily="18" charset="0"/>
                <a:cs typeface="Times New Roman" panose="02020603050405020304" pitchFamily="18" charset="0"/>
              </a:rPr>
              <a:t> are </a:t>
            </a:r>
            <a:r>
              <a:rPr lang="es-MX" sz="2400" b="1" dirty="0" err="1" smtClean="0">
                <a:latin typeface="Times New Roman" panose="02020603050405020304" pitchFamily="18" charset="0"/>
                <a:cs typeface="Times New Roman" panose="02020603050405020304" pitchFamily="18" charset="0"/>
              </a:rPr>
              <a:t>incorporated</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into</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the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goods</a:t>
            </a:r>
            <a:r>
              <a:rPr lang="es-MX" sz="2400" b="1" dirty="0" smtClean="0">
                <a:latin typeface="Times New Roman" panose="02020603050405020304" pitchFamily="18" charset="0"/>
                <a:cs typeface="Times New Roman" panose="02020603050405020304" pitchFamily="18" charset="0"/>
              </a:rPr>
              <a:t> in </a:t>
            </a:r>
            <a:r>
              <a:rPr lang="es-MX" sz="2400" b="1" dirty="0" err="1" smtClean="0">
                <a:latin typeface="Times New Roman" panose="02020603050405020304" pitchFamily="18" charset="0"/>
                <a:cs typeface="Times New Roman" panose="02020603050405020304" pitchFamily="18" charset="0"/>
              </a:rPr>
              <a:t>some</a:t>
            </a:r>
            <a:r>
              <a:rPr lang="es-MX" sz="2400" b="1" dirty="0" smtClean="0">
                <a:latin typeface="Times New Roman" panose="02020603050405020304" pitchFamily="18" charset="0"/>
                <a:cs typeface="Times New Roman" panose="02020603050405020304" pitchFamily="18" charset="0"/>
              </a:rPr>
              <a:t> </a:t>
            </a:r>
            <a:r>
              <a:rPr lang="es-MX" sz="2400" b="1" dirty="0" err="1" smtClean="0">
                <a:latin typeface="Times New Roman" panose="02020603050405020304" pitchFamily="18" charset="0"/>
                <a:cs typeface="Times New Roman" panose="02020603050405020304" pitchFamily="18" charset="0"/>
              </a:rPr>
              <a:t>scenarios</a:t>
            </a:r>
            <a:r>
              <a:rPr lang="es-MX" sz="2400" b="1" dirty="0" smtClean="0">
                <a:latin typeface="Times New Roman" panose="02020603050405020304" pitchFamily="18" charset="0"/>
                <a:cs typeface="Times New Roman" panose="02020603050405020304" pitchFamily="18" charset="0"/>
              </a:rPr>
              <a:t>.</a:t>
            </a:r>
            <a:endParaRPr lang="es-MX" sz="2400" b="1" dirty="0">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21851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40114" y="638629"/>
            <a:ext cx="8519886" cy="2677656"/>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COVID-19 was declared a pandemic by the World Health Organization on 11 March </a:t>
            </a:r>
            <a:r>
              <a:rPr lang="en-US" sz="2400" dirty="0" smtClean="0">
                <a:latin typeface="Times New Roman" panose="02020603050405020304" pitchFamily="18" charset="0"/>
                <a:cs typeface="Times New Roman" panose="02020603050405020304" pitchFamily="18" charset="0"/>
              </a:rPr>
              <a:t>2020 and since then it has generated </a:t>
            </a:r>
            <a:r>
              <a:rPr lang="en-US" sz="2400" dirty="0">
                <a:latin typeface="Times New Roman" panose="02020603050405020304" pitchFamily="18" charset="0"/>
                <a:cs typeface="Times New Roman" panose="02020603050405020304" pitchFamily="18" charset="0"/>
              </a:rPr>
              <a:t>a lot of issues in international </a:t>
            </a:r>
            <a:r>
              <a:rPr lang="en-US" sz="2400" dirty="0" smtClean="0">
                <a:latin typeface="Times New Roman" panose="02020603050405020304" pitchFamily="18" charset="0"/>
                <a:cs typeface="Times New Roman" panose="02020603050405020304" pitchFamily="18" charset="0"/>
              </a:rPr>
              <a:t>trade, transport of goods and financial services.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Many countries are now know experiencing a </a:t>
            </a:r>
            <a:r>
              <a:rPr lang="en-US" sz="2400" dirty="0" smtClean="0">
                <a:solidFill>
                  <a:srgbClr val="FF0000"/>
                </a:solidFill>
                <a:latin typeface="Times New Roman" panose="02020603050405020304" pitchFamily="18" charset="0"/>
                <a:cs typeface="Times New Roman" panose="02020603050405020304" pitchFamily="18" charset="0"/>
              </a:rPr>
              <a:t>third wave of </a:t>
            </a:r>
            <a:r>
              <a:rPr lang="en-US" sz="2400" dirty="0" smtClean="0">
                <a:solidFill>
                  <a:srgbClr val="FF0000"/>
                </a:solidFill>
                <a:latin typeface="Times New Roman" panose="02020603050405020304" pitchFamily="18" charset="0"/>
                <a:cs typeface="Times New Roman" panose="02020603050405020304" pitchFamily="18" charset="0"/>
              </a:rPr>
              <a:t>infections caused by new virus variants</a:t>
            </a:r>
            <a:r>
              <a:rPr lang="en-US" sz="2400" dirty="0" smtClean="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809750" y="3877129"/>
            <a:ext cx="2857500" cy="1600200"/>
          </a:xfrm>
          <a:prstGeom prst="rect">
            <a:avLst/>
          </a:prstGeom>
        </p:spPr>
      </p:pic>
      <p:pic>
        <p:nvPicPr>
          <p:cNvPr id="3076" name="Picture 4" descr="7 Reasons Your People Are Frustrated with Your Leadership - Lolly Daskal |  Lead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071" y="3169897"/>
            <a:ext cx="3993617"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32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78857" y="899886"/>
            <a:ext cx="8737600" cy="6001643"/>
          </a:xfrm>
          <a:prstGeom prst="rect">
            <a:avLst/>
          </a:prstGeom>
          <a:noFill/>
        </p:spPr>
        <p:txBody>
          <a:bodyPr wrap="square" rtlCol="0">
            <a:spAutoFit/>
          </a:bodyPr>
          <a:lstStyle/>
          <a:p>
            <a:r>
              <a:rPr lang="en-GB" sz="2400" b="1" dirty="0" smtClean="0">
                <a:latin typeface="Times New Roman" panose="02020603050405020304" pitchFamily="18" charset="0"/>
                <a:cs typeface="Times New Roman" panose="02020603050405020304" pitchFamily="18" charset="0"/>
              </a:rPr>
              <a:t>Consequences</a:t>
            </a:r>
            <a:r>
              <a:rPr lang="en-GB" sz="2400" dirty="0" smtClean="0">
                <a:latin typeface="Times New Roman" panose="02020603050405020304" pitchFamily="18" charset="0"/>
                <a:cs typeface="Times New Roman" panose="02020603050405020304" pitchFamily="18" charset="0"/>
              </a:rPr>
              <a:t> of an impediment to perform under Article 79 CISG.</a:t>
            </a:r>
          </a:p>
          <a:p>
            <a:endParaRPr lang="en-GB" sz="2400" dirty="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A failure to perform amounts to breach under the </a:t>
            </a:r>
            <a:r>
              <a:rPr lang="en-GB" sz="2400" b="1" dirty="0" smtClean="0">
                <a:latin typeface="Times New Roman" panose="02020603050405020304" pitchFamily="18" charset="0"/>
                <a:cs typeface="Times New Roman" panose="02020603050405020304" pitchFamily="18" charset="0"/>
              </a:rPr>
              <a:t>strict liability </a:t>
            </a:r>
            <a:r>
              <a:rPr lang="en-GB" sz="2400" dirty="0" smtClean="0">
                <a:latin typeface="Times New Roman" panose="02020603050405020304" pitchFamily="18" charset="0"/>
                <a:cs typeface="Times New Roman" panose="02020603050405020304" pitchFamily="18" charset="0"/>
              </a:rPr>
              <a:t>principle and, therefore, the </a:t>
            </a:r>
            <a:r>
              <a:rPr lang="en-GB" sz="2400" dirty="0">
                <a:latin typeface="Times New Roman" panose="02020603050405020304" pitchFamily="18" charset="0"/>
                <a:cs typeface="Times New Roman" panose="02020603050405020304" pitchFamily="18" charset="0"/>
              </a:rPr>
              <a:t>creditor </a:t>
            </a:r>
            <a:r>
              <a:rPr lang="en-GB"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may </a:t>
            </a:r>
            <a:r>
              <a:rPr lang="en-US" sz="2400" dirty="0" smtClean="0">
                <a:latin typeface="Times New Roman" panose="02020603050405020304" pitchFamily="18" charset="0"/>
                <a:cs typeface="Times New Roman" panose="02020603050405020304" pitchFamily="18" charset="0"/>
              </a:rPr>
              <a:t>suspend </a:t>
            </a:r>
            <a:r>
              <a:rPr lang="en-US" sz="2400" dirty="0">
                <a:latin typeface="Times New Roman" panose="02020603050405020304" pitchFamily="18" charset="0"/>
                <a:cs typeface="Times New Roman" panose="02020603050405020304" pitchFamily="18" charset="0"/>
              </a:rPr>
              <a:t>performance (Art. 71 CISG),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may reduce </a:t>
            </a:r>
            <a:r>
              <a:rPr lang="en-US" sz="2400" dirty="0">
                <a:latin typeface="Times New Roman" panose="02020603050405020304" pitchFamily="18" charset="0"/>
                <a:cs typeface="Times New Roman" panose="02020603050405020304" pitchFamily="18" charset="0"/>
              </a:rPr>
              <a:t>the contract price (Art. 50),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may avoid </a:t>
            </a:r>
            <a:r>
              <a:rPr lang="en-US" sz="2400" dirty="0">
                <a:latin typeface="Times New Roman" panose="02020603050405020304" pitchFamily="18" charset="0"/>
                <a:cs typeface="Times New Roman" panose="02020603050405020304" pitchFamily="18" charset="0"/>
              </a:rPr>
              <a:t>the contract (Arts. 48(1) and 64(1) CISG) or any of its installments (Art. 73 CISG),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may claim </a:t>
            </a:r>
            <a:r>
              <a:rPr lang="en-US" sz="2400" dirty="0">
                <a:latin typeface="Times New Roman" panose="02020603050405020304" pitchFamily="18" charset="0"/>
                <a:cs typeface="Times New Roman" panose="02020603050405020304" pitchFamily="18" charset="0"/>
              </a:rPr>
              <a:t>interest (Art. 78 CISG) or expenses incurred in the preservation of the goods (Arts. 85 and 86 CISG</a:t>
            </a:r>
            <a:r>
              <a:rPr lang="en-US" sz="2400" dirty="0" smtClean="0">
                <a:latin typeface="Times New Roman" panose="02020603050405020304" pitchFamily="18" charset="0"/>
                <a:cs typeface="Times New Roman" panose="02020603050405020304" pitchFamily="18" charset="0"/>
              </a:rPr>
              <a:t>).</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GB"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Art</a:t>
            </a:r>
            <a:r>
              <a:rPr lang="en-US" sz="2400" dirty="0">
                <a:latin typeface="Times New Roman" panose="02020603050405020304" pitchFamily="18" charset="0"/>
                <a:cs typeface="Times New Roman" panose="02020603050405020304" pitchFamily="18" charset="0"/>
              </a:rPr>
              <a:t>. 79 (5) CISG. Nothing in this article prevents either party from exercising any right other than to claim damages under this Convention.</a:t>
            </a:r>
            <a:endParaRPr lang="es-MX" sz="2400" dirty="0">
              <a:latin typeface="Times New Roman" panose="02020603050405020304" pitchFamily="18" charset="0"/>
              <a:cs typeface="Times New Roman" panose="02020603050405020304" pitchFamily="18" charset="0"/>
            </a:endParaRPr>
          </a:p>
          <a:p>
            <a:endParaRPr lang="es-MX" sz="2400" dirty="0" smtClean="0">
              <a:latin typeface="Times New Roman" panose="02020603050405020304" pitchFamily="18" charset="0"/>
              <a:cs typeface="Times New Roman" panose="02020603050405020304" pitchFamily="18" charset="0"/>
            </a:endParaRPr>
          </a:p>
          <a:p>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048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24000" y="841828"/>
            <a:ext cx="9593943" cy="6309420"/>
          </a:xfrm>
          <a:prstGeom prst="rect">
            <a:avLst/>
          </a:prstGeom>
          <a:noFill/>
        </p:spPr>
        <p:txBody>
          <a:bodyPr wrap="square" rtlCol="0">
            <a:spAutoFit/>
          </a:bodyPr>
          <a:lstStyle/>
          <a:p>
            <a:pPr algn="just"/>
            <a:r>
              <a:rPr lang="es-MX" sz="2800" dirty="0" smtClean="0">
                <a:latin typeface="Times New Roman" panose="02020603050405020304" pitchFamily="18" charset="0"/>
                <a:cs typeface="Times New Roman" panose="02020603050405020304" pitchFamily="18" charset="0"/>
              </a:rPr>
              <a:t>UNDER THE CISG</a:t>
            </a:r>
          </a:p>
          <a:p>
            <a:pPr algn="just"/>
            <a:endParaRPr lang="es-MX"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2800" dirty="0" err="1" smtClean="0">
                <a:latin typeface="Times New Roman" panose="02020603050405020304" pitchFamily="18" charset="0"/>
                <a:cs typeface="Times New Roman" panose="02020603050405020304" pitchFamily="18" charset="0"/>
              </a:rPr>
              <a:t>There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is</a:t>
            </a:r>
            <a:r>
              <a:rPr lang="es-MX" sz="2800" dirty="0" smtClean="0">
                <a:latin typeface="Times New Roman" panose="02020603050405020304" pitchFamily="18" charset="0"/>
                <a:cs typeface="Times New Roman" panose="02020603050405020304" pitchFamily="18" charset="0"/>
              </a:rPr>
              <a:t> NO </a:t>
            </a:r>
            <a:r>
              <a:rPr lang="es-MX" sz="2800" dirty="0" err="1" smtClean="0">
                <a:latin typeface="Times New Roman" panose="02020603050405020304" pitchFamily="18" charset="0"/>
                <a:cs typeface="Times New Roman" panose="02020603050405020304" pitchFamily="18" charset="0"/>
              </a:rPr>
              <a:t>obligation</a:t>
            </a:r>
            <a:r>
              <a:rPr lang="es-MX" sz="2800" dirty="0" smtClean="0">
                <a:latin typeface="Times New Roman" panose="02020603050405020304" pitchFamily="18" charset="0"/>
                <a:cs typeface="Times New Roman" panose="02020603050405020304" pitchFamily="18" charset="0"/>
              </a:rPr>
              <a:t> to </a:t>
            </a:r>
            <a:r>
              <a:rPr lang="es-MX" sz="2800" dirty="0" err="1" smtClean="0">
                <a:latin typeface="Times New Roman" panose="02020603050405020304" pitchFamily="18" charset="0"/>
                <a:cs typeface="Times New Roman" panose="02020603050405020304" pitchFamily="18" charset="0"/>
              </a:rPr>
              <a:t>renegotiate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the</a:t>
            </a:r>
            <a:r>
              <a:rPr lang="es-MX" sz="2800" dirty="0" smtClean="0">
                <a:latin typeface="Times New Roman" panose="02020603050405020304" pitchFamily="18" charset="0"/>
                <a:cs typeface="Times New Roman" panose="02020603050405020304" pitchFamily="18" charset="0"/>
              </a:rPr>
              <a:t> Contract;</a:t>
            </a:r>
          </a:p>
          <a:p>
            <a:pPr marL="285750" indent="-285750" algn="just">
              <a:buFont typeface="Arial" panose="020B0604020202020204" pitchFamily="34" charset="0"/>
              <a:buChar char="•"/>
            </a:pPr>
            <a:endParaRPr lang="es-MX"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2800" dirty="0" smtClean="0">
                <a:latin typeface="Times New Roman" panose="02020603050405020304" pitchFamily="18" charset="0"/>
                <a:cs typeface="Times New Roman" panose="02020603050405020304" pitchFamily="18" charset="0"/>
              </a:rPr>
              <a:t>NO </a:t>
            </a:r>
            <a:r>
              <a:rPr lang="es-MX" sz="2800" dirty="0" err="1" smtClean="0">
                <a:latin typeface="Times New Roman" panose="02020603050405020304" pitchFamily="18" charset="0"/>
                <a:cs typeface="Times New Roman" panose="02020603050405020304" pitchFamily="18" charset="0"/>
              </a:rPr>
              <a:t>possiblity</a:t>
            </a:r>
            <a:r>
              <a:rPr lang="es-MX" sz="2800" dirty="0" smtClean="0">
                <a:latin typeface="Times New Roman" panose="02020603050405020304" pitchFamily="18" charset="0"/>
                <a:cs typeface="Times New Roman" panose="02020603050405020304" pitchFamily="18" charset="0"/>
              </a:rPr>
              <a:t> to </a:t>
            </a:r>
            <a:r>
              <a:rPr lang="es-MX" sz="2800" dirty="0" err="1" smtClean="0">
                <a:latin typeface="Times New Roman" panose="02020603050405020304" pitchFamily="18" charset="0"/>
                <a:cs typeface="Times New Roman" panose="02020603050405020304" pitchFamily="18" charset="0"/>
              </a:rPr>
              <a:t>unilateraly</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change</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its</a:t>
            </a:r>
            <a:r>
              <a:rPr lang="es-MX" sz="2800" dirty="0" smtClean="0">
                <a:latin typeface="Times New Roman" panose="02020603050405020304" pitchFamily="18" charset="0"/>
                <a:cs typeface="Times New Roman" panose="02020603050405020304" pitchFamily="18" charset="0"/>
              </a:rPr>
              <a:t> </a:t>
            </a:r>
            <a:r>
              <a:rPr lang="es-MX" sz="2800" dirty="0" err="1" smtClean="0">
                <a:latin typeface="Times New Roman" panose="02020603050405020304" pitchFamily="18" charset="0"/>
                <a:cs typeface="Times New Roman" panose="02020603050405020304" pitchFamily="18" charset="0"/>
              </a:rPr>
              <a:t>terms</a:t>
            </a:r>
            <a:r>
              <a:rPr lang="es-MX"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MX"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court or arbitral tribunal may not adapt the contract in case of </a:t>
            </a:r>
            <a:r>
              <a:rPr lang="en-US" sz="2800" dirty="0" smtClean="0">
                <a:latin typeface="Times New Roman" panose="02020603050405020304" pitchFamily="18" charset="0"/>
                <a:cs typeface="Times New Roman" panose="02020603050405020304" pitchFamily="18" charset="0"/>
              </a:rPr>
              <a:t>an impediment including hardship</a:t>
            </a:r>
            <a:r>
              <a:rPr lang="en-US" sz="28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court or arbitral tribunal may not bring the contract to an end in case of </a:t>
            </a:r>
            <a:r>
              <a:rPr lang="en-US" sz="2800" dirty="0">
                <a:latin typeface="Times New Roman" panose="02020603050405020304" pitchFamily="18" charset="0"/>
                <a:cs typeface="Times New Roman" panose="02020603050405020304" pitchFamily="18" charset="0"/>
              </a:rPr>
              <a:t>hardship an impediment including hardship.</a:t>
            </a:r>
            <a:endParaRPr lang="en-US" sz="28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Art. 79 (5) CISG. Nothing in this article prevents either party from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exercising </a:t>
            </a:r>
            <a:r>
              <a:rPr lang="en-US" sz="2000" dirty="0">
                <a:latin typeface="Times New Roman" panose="02020603050405020304" pitchFamily="18" charset="0"/>
                <a:cs typeface="Times New Roman" panose="02020603050405020304" pitchFamily="18" charset="0"/>
              </a:rPr>
              <a:t>any right other than to claim damages under this Convention.</a:t>
            </a:r>
            <a:endParaRPr lang="es-MX" sz="20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274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09371" y="1756229"/>
            <a:ext cx="7982858" cy="3046988"/>
          </a:xfrm>
          <a:prstGeom prst="rect">
            <a:avLst/>
          </a:prstGeom>
          <a:noFill/>
        </p:spPr>
        <p:txBody>
          <a:bodyPr wrap="square" rtlCol="0">
            <a:spAutoFit/>
          </a:bodyPr>
          <a:lstStyle/>
          <a:p>
            <a:r>
              <a:rPr lang="es-MX" sz="3200" dirty="0" err="1" smtClean="0">
                <a:latin typeface="Times New Roman" panose="02020603050405020304" pitchFamily="18" charset="0"/>
                <a:cs typeface="Times New Roman" panose="02020603050405020304" pitchFamily="18" charset="0"/>
              </a:rPr>
              <a:t>Thank</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you</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very</a:t>
            </a:r>
            <a:r>
              <a:rPr lang="es-MX" sz="3200" dirty="0" smtClean="0">
                <a:latin typeface="Times New Roman" panose="02020603050405020304" pitchFamily="18" charset="0"/>
                <a:cs typeface="Times New Roman" panose="02020603050405020304" pitchFamily="18" charset="0"/>
              </a:rPr>
              <a:t> </a:t>
            </a:r>
            <a:r>
              <a:rPr lang="es-MX" sz="3200" dirty="0" err="1" smtClean="0">
                <a:latin typeface="Times New Roman" panose="02020603050405020304" pitchFamily="18" charset="0"/>
                <a:cs typeface="Times New Roman" panose="02020603050405020304" pitchFamily="18" charset="0"/>
              </a:rPr>
              <a:t>much</a:t>
            </a:r>
            <a:r>
              <a:rPr lang="es-MX" sz="3200" dirty="0" smtClean="0">
                <a:latin typeface="Times New Roman" panose="02020603050405020304" pitchFamily="18" charset="0"/>
                <a:cs typeface="Times New Roman" panose="02020603050405020304" pitchFamily="18" charset="0"/>
              </a:rPr>
              <a:t>!</a:t>
            </a:r>
          </a:p>
          <a:p>
            <a:endParaRPr lang="es-MX" sz="3200" dirty="0">
              <a:latin typeface="Times New Roman" panose="02020603050405020304" pitchFamily="18" charset="0"/>
              <a:cs typeface="Times New Roman" panose="02020603050405020304" pitchFamily="18" charset="0"/>
            </a:endParaRPr>
          </a:p>
          <a:p>
            <a:endParaRPr lang="es-MX" sz="3200" dirty="0" smtClean="0">
              <a:latin typeface="Times New Roman" panose="02020603050405020304" pitchFamily="18" charset="0"/>
              <a:cs typeface="Times New Roman" panose="02020603050405020304" pitchFamily="18" charset="0"/>
            </a:endParaRPr>
          </a:p>
          <a:p>
            <a:endParaRPr lang="es-MX" sz="3200" dirty="0">
              <a:latin typeface="Times New Roman" panose="02020603050405020304" pitchFamily="18" charset="0"/>
              <a:cs typeface="Times New Roman" panose="02020603050405020304" pitchFamily="18" charset="0"/>
            </a:endParaRPr>
          </a:p>
          <a:p>
            <a:r>
              <a:rPr lang="es-MX" sz="3200" dirty="0" smtClean="0">
                <a:latin typeface="Times New Roman" panose="02020603050405020304" pitchFamily="18" charset="0"/>
                <a:cs typeface="Times New Roman" panose="02020603050405020304" pitchFamily="18" charset="0"/>
              </a:rPr>
              <a:t>Prof. Dr. Edgardo Muñoz</a:t>
            </a:r>
          </a:p>
          <a:p>
            <a:r>
              <a:rPr lang="es-MX" sz="3200" dirty="0" smtClean="0">
                <a:latin typeface="Times New Roman" panose="02020603050405020304" pitchFamily="18" charset="0"/>
                <a:cs typeface="Times New Roman" panose="02020603050405020304" pitchFamily="18" charset="0"/>
              </a:rPr>
              <a:t>emunoz@up.edu.mx</a:t>
            </a:r>
            <a:endParaRPr lang="es-MX"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28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1086" y="522513"/>
            <a:ext cx="8824685" cy="3416320"/>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COVID-19 massive infections, </a:t>
            </a:r>
            <a:r>
              <a:rPr lang="en-US" sz="2400" dirty="0">
                <a:latin typeface="Times New Roman" panose="02020603050405020304" pitchFamily="18" charset="0"/>
                <a:cs typeface="Times New Roman" panose="02020603050405020304" pitchFamily="18" charset="0"/>
              </a:rPr>
              <a:t>the restrictions imposed by governments </a:t>
            </a:r>
            <a:r>
              <a:rPr lang="en-US" sz="2400" dirty="0" smtClean="0">
                <a:latin typeface="Times New Roman" panose="02020603050405020304" pitchFamily="18" charset="0"/>
                <a:cs typeface="Times New Roman" panose="02020603050405020304" pitchFamily="18" charset="0"/>
              </a:rPr>
              <a:t>and/or </a:t>
            </a:r>
            <a:r>
              <a:rPr lang="en-US" sz="2400" b="1" dirty="0" smtClean="0">
                <a:latin typeface="Times New Roman" panose="02020603050405020304" pitchFamily="18" charset="0"/>
                <a:cs typeface="Times New Roman" panose="02020603050405020304" pitchFamily="18" charset="0"/>
              </a:rPr>
              <a:t>self-imposed precautionary measures </a:t>
            </a:r>
            <a:r>
              <a:rPr lang="en-US" sz="2400" dirty="0" smtClean="0">
                <a:latin typeface="Times New Roman" panose="02020603050405020304" pitchFamily="18" charset="0"/>
                <a:cs typeface="Times New Roman" panose="02020603050405020304" pitchFamily="18" charset="0"/>
              </a:rPr>
              <a:t>could seriously </a:t>
            </a:r>
            <a:r>
              <a:rPr lang="en-US" sz="2400" dirty="0">
                <a:latin typeface="Times New Roman" panose="02020603050405020304" pitchFamily="18" charset="0"/>
                <a:cs typeface="Times New Roman" panose="02020603050405020304" pitchFamily="18" charset="0"/>
              </a:rPr>
              <a:t>affect </a:t>
            </a:r>
            <a:r>
              <a:rPr lang="en-US" sz="2400" dirty="0" smtClean="0">
                <a:latin typeface="Times New Roman" panose="02020603050405020304" pitchFamily="18" charset="0"/>
                <a:cs typeface="Times New Roman" panose="02020603050405020304" pitchFamily="18" charset="0"/>
              </a:rPr>
              <a:t>both sellers’ and buyers’ ability or capacity to perform</a:t>
            </a:r>
            <a:r>
              <a:rPr lang="en-US" sz="2400" dirty="0" smtClean="0">
                <a:latin typeface="Times New Roman" panose="02020603050405020304" pitchFamily="18" charset="0"/>
                <a:cs typeface="Times New Roman" panose="02020603050405020304" pitchFamily="18" charset="0"/>
              </a:rPr>
              <a:t>.</a:t>
            </a:r>
          </a:p>
          <a:p>
            <a:pPr algn="just"/>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Partial or total closure of non essential businesses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Reduce personnel presence in </a:t>
            </a:r>
            <a:r>
              <a:rPr lang="en-US" sz="2400" dirty="0" err="1" smtClean="0">
                <a:latin typeface="Times New Roman" panose="02020603050405020304" pitchFamily="18" charset="0"/>
                <a:cs typeface="Times New Roman" panose="02020603050405020304" pitchFamily="18" charset="0"/>
              </a:rPr>
              <a:t>facturies</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Continuous testing of employees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Stay at home rules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Imposed quarantine, etc.</a:t>
            </a:r>
            <a:endParaRPr lang="es-MX" sz="24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1611086" y="4180115"/>
            <a:ext cx="3923524" cy="2197173"/>
          </a:xfrm>
          <a:prstGeom prst="rect">
            <a:avLst/>
          </a:prstGeom>
        </p:spPr>
      </p:pic>
      <p:pic>
        <p:nvPicPr>
          <p:cNvPr id="4" name="Imagen 3"/>
          <p:cNvPicPr>
            <a:picLocks noChangeAspect="1"/>
          </p:cNvPicPr>
          <p:nvPr/>
        </p:nvPicPr>
        <p:blipFill>
          <a:blip r:embed="rId3"/>
          <a:stretch>
            <a:fillRect/>
          </a:stretch>
        </p:blipFill>
        <p:spPr>
          <a:xfrm>
            <a:off x="6023428" y="4180115"/>
            <a:ext cx="3968752" cy="2222501"/>
          </a:xfrm>
          <a:prstGeom prst="rect">
            <a:avLst/>
          </a:prstGeom>
        </p:spPr>
      </p:pic>
    </p:spTree>
    <p:extLst>
      <p:ext uri="{BB962C8B-B14F-4D97-AF65-F5344CB8AC3E}">
        <p14:creationId xmlns:p14="http://schemas.microsoft.com/office/powerpoint/2010/main" val="362711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96571" y="1320800"/>
            <a:ext cx="8403772"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Common contractual breaches </a:t>
            </a:r>
            <a:r>
              <a:rPr lang="en-US" sz="2400" dirty="0">
                <a:latin typeface="Times New Roman" panose="02020603050405020304" pitchFamily="18" charset="0"/>
                <a:cs typeface="Times New Roman" panose="02020603050405020304" pitchFamily="18" charset="0"/>
              </a:rPr>
              <a:t>connected with </a:t>
            </a:r>
            <a:r>
              <a:rPr lang="en-US" sz="2400" dirty="0" smtClean="0">
                <a:latin typeface="Times New Roman" panose="02020603050405020304" pitchFamily="18" charset="0"/>
                <a:cs typeface="Times New Roman" panose="02020603050405020304" pitchFamily="18" charset="0"/>
              </a:rPr>
              <a:t>COVID-19:</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Delayed delivery (supply of goods);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MX" sz="2400" dirty="0" err="1">
                <a:latin typeface="Times New Roman" panose="02020603050405020304" pitchFamily="18" charset="0"/>
                <a:cs typeface="Times New Roman" panose="02020603050405020304" pitchFamily="18" charset="0"/>
              </a:rPr>
              <a:t>Delayed</a:t>
            </a:r>
            <a:r>
              <a:rPr lang="es-MX" sz="2400" dirty="0">
                <a:latin typeface="Times New Roman" panose="02020603050405020304" pitchFamily="18" charset="0"/>
                <a:cs typeface="Times New Roman" panose="02020603050405020304" pitchFamily="18" charset="0"/>
              </a:rPr>
              <a:t> </a:t>
            </a:r>
            <a:r>
              <a:rPr lang="es-MX" sz="2400" dirty="0" err="1">
                <a:latin typeface="Times New Roman" panose="02020603050405020304" pitchFamily="18" charset="0"/>
                <a:cs typeface="Times New Roman" panose="02020603050405020304" pitchFamily="18" charset="0"/>
              </a:rPr>
              <a:t>discharge</a:t>
            </a:r>
            <a:r>
              <a:rPr lang="es-MX" sz="2400" dirty="0">
                <a:latin typeface="Times New Roman" panose="02020603050405020304" pitchFamily="18" charset="0"/>
                <a:cs typeface="Times New Roman" panose="02020603050405020304" pitchFamily="18" charset="0"/>
              </a:rPr>
              <a:t>; </a:t>
            </a:r>
            <a:endParaRPr lang="es-MX"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s-MX"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Delay in the availability of </a:t>
            </a:r>
            <a:r>
              <a:rPr lang="en-US" sz="2400" dirty="0" smtClean="0">
                <a:latin typeface="Times New Roman" panose="02020603050405020304" pitchFamily="18" charset="0"/>
                <a:cs typeface="Times New Roman" panose="02020603050405020304" pitchFamily="18" charset="0"/>
              </a:rPr>
              <a:t>contractual documents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documents representing the goods and LCs.</a:t>
            </a:r>
            <a:endParaRPr lang="es-MX" sz="24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516915" y="4051917"/>
            <a:ext cx="5017860" cy="2810002"/>
          </a:xfrm>
          <a:prstGeom prst="rect">
            <a:avLst/>
          </a:prstGeom>
        </p:spPr>
      </p:pic>
      <p:sp>
        <p:nvSpPr>
          <p:cNvPr id="4" name="CuadroTexto 3"/>
          <p:cNvSpPr txBox="1"/>
          <p:nvPr/>
        </p:nvSpPr>
        <p:spPr>
          <a:xfrm>
            <a:off x="7049861" y="2270860"/>
            <a:ext cx="4484914"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They can combined and lead to COMPOUND DELAYS.</a:t>
            </a:r>
            <a:endParaRPr lang="es-MX" sz="2400"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2074408" y="4967153"/>
            <a:ext cx="3514725" cy="1295400"/>
          </a:xfrm>
          <a:prstGeom prst="rect">
            <a:avLst/>
          </a:prstGeom>
        </p:spPr>
      </p:pic>
    </p:spTree>
    <p:extLst>
      <p:ext uri="{BB962C8B-B14F-4D97-AF65-F5344CB8AC3E}">
        <p14:creationId xmlns:p14="http://schemas.microsoft.com/office/powerpoint/2010/main" val="136204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0802" y="595091"/>
            <a:ext cx="7010400" cy="5693866"/>
          </a:xfrm>
          <a:prstGeom prst="rect">
            <a:avLst/>
          </a:prstGeom>
          <a:noFill/>
        </p:spPr>
        <p:txBody>
          <a:bodyPr wrap="square" rtlCol="0">
            <a:spAutoFit/>
          </a:bodyPr>
          <a:lstStyle/>
          <a:p>
            <a:pPr algn="just"/>
            <a:r>
              <a:rPr lang="en-US" sz="2800" b="1" dirty="0" smtClean="0">
                <a:latin typeface="Times New Roman" panose="02020603050405020304" pitchFamily="18" charset="0"/>
                <a:cs typeface="Times New Roman" panose="02020603050405020304" pitchFamily="18" charset="0"/>
              </a:rPr>
              <a:t>Whether a pandemic or related measures qualifies as an ‘impediment to perform’ should be evaluated </a:t>
            </a:r>
            <a:r>
              <a:rPr lang="en-US" sz="2800" b="1" dirty="0">
                <a:latin typeface="Times New Roman" panose="02020603050405020304" pitchFamily="18" charset="0"/>
                <a:cs typeface="Times New Roman" panose="02020603050405020304" pitchFamily="18" charset="0"/>
              </a:rPr>
              <a:t>in its contractual context on a </a:t>
            </a:r>
            <a:r>
              <a:rPr lang="en-US" sz="2800" b="1" dirty="0" smtClean="0">
                <a:latin typeface="Times New Roman" panose="02020603050405020304" pitchFamily="18" charset="0"/>
                <a:cs typeface="Times New Roman" panose="02020603050405020304" pitchFamily="18" charset="0"/>
              </a:rPr>
              <a:t>case by- case </a:t>
            </a:r>
            <a:r>
              <a:rPr lang="en-US" sz="2800" b="1" dirty="0">
                <a:latin typeface="Times New Roman" panose="02020603050405020304" pitchFamily="18" charset="0"/>
                <a:cs typeface="Times New Roman" panose="02020603050405020304" pitchFamily="18" charset="0"/>
              </a:rPr>
              <a:t>basis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The declaration of pandemic by governments and the regulations enacted to contain the spread of COVID-19 may </a:t>
            </a:r>
            <a:r>
              <a:rPr lang="en-US" sz="2800" dirty="0">
                <a:latin typeface="Times New Roman" panose="02020603050405020304" pitchFamily="18" charset="0"/>
                <a:cs typeface="Times New Roman" panose="02020603050405020304" pitchFamily="18" charset="0"/>
              </a:rPr>
              <a:t>be the root cause of a contractual </a:t>
            </a:r>
            <a:r>
              <a:rPr lang="en-US" sz="2800" dirty="0" smtClean="0">
                <a:latin typeface="Times New Roman" panose="02020603050405020304" pitchFamily="18" charset="0"/>
                <a:cs typeface="Times New Roman" panose="02020603050405020304" pitchFamily="18" charset="0"/>
              </a:rPr>
              <a:t>breach.</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However, a </a:t>
            </a:r>
            <a:r>
              <a:rPr lang="en-US" sz="2800" dirty="0">
                <a:latin typeface="Times New Roman" panose="02020603050405020304" pitchFamily="18" charset="0"/>
                <a:cs typeface="Times New Roman" panose="02020603050405020304" pitchFamily="18" charset="0"/>
              </a:rPr>
              <a:t>failure or delay in performance </a:t>
            </a:r>
            <a:r>
              <a:rPr lang="en-US" sz="2800" dirty="0" smtClean="0">
                <a:latin typeface="Times New Roman" panose="02020603050405020304" pitchFamily="18" charset="0"/>
                <a:cs typeface="Times New Roman" panose="02020603050405020304" pitchFamily="18" charset="0"/>
              </a:rPr>
              <a:t>is often </a:t>
            </a:r>
            <a:r>
              <a:rPr lang="en-US" sz="2800" dirty="0">
                <a:latin typeface="Times New Roman" panose="02020603050405020304" pitchFamily="18" charset="0"/>
                <a:cs typeface="Times New Roman" panose="02020603050405020304" pitchFamily="18" charset="0"/>
              </a:rPr>
              <a:t>the consequence </a:t>
            </a:r>
            <a:r>
              <a:rPr lang="en-US" sz="2800" dirty="0" smtClean="0">
                <a:latin typeface="Times New Roman" panose="02020603050405020304" pitchFamily="18" charset="0"/>
                <a:cs typeface="Times New Roman" panose="02020603050405020304" pitchFamily="18" charset="0"/>
              </a:rPr>
              <a:t>of a chain of events caused by the global circumstances</a:t>
            </a:r>
            <a:endParaRPr lang="es-MX" sz="28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8657545" y="4605170"/>
            <a:ext cx="2714625" cy="1685925"/>
          </a:xfrm>
          <a:prstGeom prst="rect">
            <a:avLst/>
          </a:prstGeom>
        </p:spPr>
      </p:pic>
    </p:spTree>
    <p:extLst>
      <p:ext uri="{BB962C8B-B14F-4D97-AF65-F5344CB8AC3E}">
        <p14:creationId xmlns:p14="http://schemas.microsoft.com/office/powerpoint/2010/main" val="2310596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887" y="769257"/>
            <a:ext cx="8548914" cy="6001643"/>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Supply chains example</a:t>
            </a:r>
          </a:p>
          <a:p>
            <a:pPr algn="just"/>
            <a:endParaRPr lang="es-MX"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Factory X </a:t>
            </a:r>
            <a:r>
              <a:rPr lang="en-US" sz="2000" dirty="0">
                <a:latin typeface="Times New Roman" panose="02020603050405020304" pitchFamily="18" charset="0"/>
                <a:cs typeface="Times New Roman" panose="02020603050405020304" pitchFamily="18" charset="0"/>
              </a:rPr>
              <a:t>produces </a:t>
            </a:r>
            <a:r>
              <a:rPr lang="en-US" sz="2000" b="1" dirty="0">
                <a:latin typeface="Times New Roman" panose="02020603050405020304" pitchFamily="18" charset="0"/>
                <a:cs typeface="Times New Roman" panose="02020603050405020304" pitchFamily="18" charset="0"/>
              </a:rPr>
              <a:t>circuit </a:t>
            </a:r>
            <a:r>
              <a:rPr lang="en-US" sz="2000" b="1" dirty="0" smtClean="0">
                <a:latin typeface="Times New Roman" panose="02020603050405020304" pitchFamily="18" charset="0"/>
                <a:cs typeface="Times New Roman" panose="02020603050405020304" pitchFamily="18" charset="0"/>
              </a:rPr>
              <a:t>boards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Factory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supplies Factory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the maker of </a:t>
            </a:r>
            <a:r>
              <a:rPr lang="en-US" sz="2000" dirty="0" smtClean="0">
                <a:latin typeface="Times New Roman" panose="02020603050405020304" pitchFamily="18" charset="0"/>
                <a:cs typeface="Times New Roman" panose="02020603050405020304" pitchFamily="18" charset="0"/>
              </a:rPr>
              <a:t>50,000 Smart TVs </a:t>
            </a:r>
            <a:r>
              <a:rPr lang="en-US" sz="2000" dirty="0">
                <a:latin typeface="Times New Roman" panose="02020603050405020304" pitchFamily="18" charset="0"/>
                <a:cs typeface="Times New Roman" panose="02020603050405020304" pitchFamily="18" charset="0"/>
              </a:rPr>
              <a:t>per month, which in turn supplies </a:t>
            </a:r>
            <a:r>
              <a:rPr lang="en-US" sz="2000" dirty="0" smtClean="0">
                <a:latin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 a large retailer of electronic products. One of the </a:t>
            </a:r>
            <a:r>
              <a:rPr lang="en-US" sz="2000" dirty="0" smtClean="0">
                <a:latin typeface="Times New Roman" panose="02020603050405020304" pitchFamily="18" charset="0"/>
                <a:cs typeface="Times New Roman" panose="02020603050405020304" pitchFamily="18" charset="0"/>
              </a:rPr>
              <a:t>employees of </a:t>
            </a:r>
            <a:r>
              <a:rPr lang="en-US" sz="2000" dirty="0">
                <a:latin typeface="Times New Roman" panose="02020603050405020304" pitchFamily="18" charset="0"/>
                <a:cs typeface="Times New Roman" panose="02020603050405020304" pitchFamily="18" charset="0"/>
              </a:rPr>
              <a:t>Factory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tests positive to COVID-19. The law of the Country in which Factory </a:t>
            </a:r>
            <a:r>
              <a:rPr lang="en-US" sz="2000" dirty="0" smtClean="0">
                <a:latin typeface="Times New Roman" panose="02020603050405020304" pitchFamily="18" charset="0"/>
                <a:cs typeface="Times New Roman" panose="02020603050405020304" pitchFamily="18" charset="0"/>
              </a:rPr>
              <a:t>X is </a:t>
            </a:r>
            <a:r>
              <a:rPr lang="en-US" sz="2000" dirty="0">
                <a:latin typeface="Times New Roman" panose="02020603050405020304" pitchFamily="18" charset="0"/>
                <a:cs typeface="Times New Roman" panose="02020603050405020304" pitchFamily="18" charset="0"/>
              </a:rPr>
              <a:t>located imposes </a:t>
            </a:r>
            <a:r>
              <a:rPr lang="en-US" sz="2000" dirty="0" smtClean="0">
                <a:latin typeface="Times New Roman" panose="02020603050405020304" pitchFamily="18" charset="0"/>
                <a:cs typeface="Times New Roman" panose="02020603050405020304" pitchFamily="18" charset="0"/>
              </a:rPr>
              <a:t>a precautionary 15 </a:t>
            </a:r>
            <a:r>
              <a:rPr lang="en-US" sz="2000" dirty="0">
                <a:latin typeface="Times New Roman" panose="02020603050405020304" pitchFamily="18" charset="0"/>
                <a:cs typeface="Times New Roman" panose="02020603050405020304" pitchFamily="18" charset="0"/>
              </a:rPr>
              <a:t>days shut down of every factory, plant or office with </a:t>
            </a:r>
            <a:r>
              <a:rPr lang="en-US" sz="2000" dirty="0" smtClean="0">
                <a:latin typeface="Times New Roman" panose="02020603050405020304" pitchFamily="18" charset="0"/>
                <a:cs typeface="Times New Roman" panose="02020603050405020304" pitchFamily="18" charset="0"/>
              </a:rPr>
              <a:t>reported </a:t>
            </a:r>
            <a:r>
              <a:rPr lang="en-US" sz="2000" dirty="0">
                <a:latin typeface="Times New Roman" panose="02020603050405020304" pitchFamily="18" charset="0"/>
                <a:cs typeface="Times New Roman" panose="02020603050405020304" pitchFamily="18" charset="0"/>
              </a:rPr>
              <a:t>COVID-19 cases.</a:t>
            </a: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Factory X </a:t>
            </a:r>
            <a:r>
              <a:rPr lang="en-US" sz="2000" dirty="0">
                <a:latin typeface="Times New Roman" panose="02020603050405020304" pitchFamily="18" charset="0"/>
                <a:cs typeface="Times New Roman" panose="02020603050405020304" pitchFamily="18" charset="0"/>
              </a:rPr>
              <a:t>has to shut down and suspend production. Factory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has </a:t>
            </a:r>
            <a:r>
              <a:rPr lang="en-US" sz="2000" dirty="0" smtClean="0">
                <a:latin typeface="Times New Roman" panose="02020603050405020304" pitchFamily="18" charset="0"/>
                <a:cs typeface="Times New Roman" panose="02020603050405020304" pitchFamily="18" charset="0"/>
              </a:rPr>
              <a:t>10 </a:t>
            </a:r>
            <a:r>
              <a:rPr lang="en-US" sz="2000" dirty="0">
                <a:latin typeface="Times New Roman" panose="02020603050405020304" pitchFamily="18" charset="0"/>
                <a:cs typeface="Times New Roman" panose="02020603050405020304" pitchFamily="18" charset="0"/>
              </a:rPr>
              <a:t>employees affected by </a:t>
            </a:r>
            <a:r>
              <a:rPr lang="en-US" sz="2000" dirty="0" smtClean="0">
                <a:latin typeface="Times New Roman" panose="02020603050405020304" pitchFamily="18" charset="0"/>
                <a:cs typeface="Times New Roman" panose="02020603050405020304" pitchFamily="18" charset="0"/>
              </a:rPr>
              <a:t>the pandemic </a:t>
            </a:r>
            <a:r>
              <a:rPr lang="en-US" sz="2000" dirty="0">
                <a:latin typeface="Times New Roman" panose="02020603050405020304" pitchFamily="18" charset="0"/>
                <a:cs typeface="Times New Roman" panose="02020603050405020304" pitchFamily="18" charset="0"/>
              </a:rPr>
              <a:t>but the law of the Country where its plants are based only requires personal isolation </a:t>
            </a:r>
            <a:r>
              <a:rPr lang="en-US" sz="2000" dirty="0" smtClean="0">
                <a:latin typeface="Times New Roman" panose="02020603050405020304" pitchFamily="18" charset="0"/>
                <a:cs typeface="Times New Roman" panose="02020603050405020304" pitchFamily="18" charset="0"/>
              </a:rPr>
              <a:t>and testing</a:t>
            </a:r>
            <a:r>
              <a:rPr lang="en-US" sz="2000" dirty="0">
                <a:latin typeface="Times New Roman" panose="02020603050405020304" pitchFamily="18" charset="0"/>
                <a:cs typeface="Times New Roman" panose="02020603050405020304" pitchFamily="18" charset="0"/>
              </a:rPr>
              <a:t>. Production of the </a:t>
            </a:r>
            <a:r>
              <a:rPr lang="en-US" sz="2000" dirty="0" smtClean="0">
                <a:latin typeface="Times New Roman" panose="02020603050405020304" pitchFamily="18" charset="0"/>
                <a:cs typeface="Times New Roman" panose="02020603050405020304" pitchFamily="18" charset="0"/>
              </a:rPr>
              <a:t>Smart TVS </a:t>
            </a:r>
            <a:r>
              <a:rPr lang="en-US" sz="2000" dirty="0">
                <a:latin typeface="Times New Roman" panose="02020603050405020304" pitchFamily="18" charset="0"/>
                <a:cs typeface="Times New Roman" panose="02020603050405020304" pitchFamily="18" charset="0"/>
              </a:rPr>
              <a:t>could go on, but without </a:t>
            </a:r>
            <a:r>
              <a:rPr lang="en-US" sz="2000" b="1" dirty="0" smtClean="0">
                <a:latin typeface="Times New Roman" panose="02020603050405020304" pitchFamily="18" charset="0"/>
                <a:cs typeface="Times New Roman" panose="02020603050405020304" pitchFamily="18" charset="0"/>
              </a:rPr>
              <a:t>circuit boards contracted with X</a:t>
            </a:r>
            <a:r>
              <a:rPr lang="en-US" sz="2000" dirty="0" smtClean="0">
                <a:latin typeface="Times New Roman" panose="02020603050405020304" pitchFamily="18" charset="0"/>
                <a:cs typeface="Times New Roman" panose="02020603050405020304" pitchFamily="18" charset="0"/>
              </a:rPr>
              <a:t>.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Z decides to suspend </a:t>
            </a:r>
            <a:r>
              <a:rPr lang="en-US" sz="2000" dirty="0">
                <a:latin typeface="Times New Roman" panose="02020603050405020304" pitchFamily="18" charset="0"/>
                <a:cs typeface="Times New Roman" panose="02020603050405020304" pitchFamily="18" charset="0"/>
              </a:rPr>
              <a:t>production </a:t>
            </a:r>
            <a:r>
              <a:rPr lang="en-US" sz="2000" dirty="0" smtClean="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stead of going out to the market an buy substitute circuit boards which price exceed now 100% the agreed price with X.</a:t>
            </a:r>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Z does not received the Smart TVs when agreed and </a:t>
            </a:r>
            <a:r>
              <a:rPr lang="en-US" sz="2000" dirty="0">
                <a:latin typeface="Times New Roman" panose="02020603050405020304" pitchFamily="18" charset="0"/>
                <a:cs typeface="Times New Roman" panose="02020603050405020304" pitchFamily="18" charset="0"/>
              </a:rPr>
              <a:t>cannot deliver them to its customers.</a:t>
            </a:r>
            <a:endParaRPr lang="es-MX" sz="2000" dirty="0"/>
          </a:p>
        </p:txBody>
      </p:sp>
      <p:pic>
        <p:nvPicPr>
          <p:cNvPr id="3" name="Imagen 2"/>
          <p:cNvPicPr>
            <a:picLocks noChangeAspect="1"/>
          </p:cNvPicPr>
          <p:nvPr/>
        </p:nvPicPr>
        <p:blipFill>
          <a:blip r:embed="rId2"/>
          <a:stretch>
            <a:fillRect/>
          </a:stretch>
        </p:blipFill>
        <p:spPr>
          <a:xfrm>
            <a:off x="9768116" y="769257"/>
            <a:ext cx="1695450" cy="2695575"/>
          </a:xfrm>
          <a:prstGeom prst="rect">
            <a:avLst/>
          </a:prstGeom>
        </p:spPr>
      </p:pic>
      <p:pic>
        <p:nvPicPr>
          <p:cNvPr id="4" name="Imagen 3"/>
          <p:cNvPicPr>
            <a:picLocks noChangeAspect="1"/>
          </p:cNvPicPr>
          <p:nvPr/>
        </p:nvPicPr>
        <p:blipFill>
          <a:blip r:embed="rId3"/>
          <a:stretch>
            <a:fillRect/>
          </a:stretch>
        </p:blipFill>
        <p:spPr>
          <a:xfrm>
            <a:off x="9768116" y="4136572"/>
            <a:ext cx="1695450" cy="1331290"/>
          </a:xfrm>
          <a:prstGeom prst="rect">
            <a:avLst/>
          </a:prstGeom>
        </p:spPr>
      </p:pic>
    </p:spTree>
    <p:extLst>
      <p:ext uri="{BB962C8B-B14F-4D97-AF65-F5344CB8AC3E}">
        <p14:creationId xmlns:p14="http://schemas.microsoft.com/office/powerpoint/2010/main" val="1062967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4343" y="566057"/>
            <a:ext cx="9695543" cy="4154984"/>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Delayed shipment example</a:t>
            </a:r>
          </a:p>
          <a:p>
            <a:pPr algn="just"/>
            <a:endParaRPr lang="es-MX"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sells a container of frozen </a:t>
            </a:r>
            <a:r>
              <a:rPr lang="en-US" sz="2000" dirty="0" smtClean="0">
                <a:latin typeface="Times New Roman" panose="02020603050405020304" pitchFamily="18" charset="0"/>
                <a:cs typeface="Times New Roman" panose="02020603050405020304" pitchFamily="18" charset="0"/>
              </a:rPr>
              <a:t>berries </a:t>
            </a: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on </a:t>
            </a:r>
            <a:r>
              <a:rPr lang="en-US" sz="2000" dirty="0" smtClean="0">
                <a:latin typeface="Times New Roman" panose="02020603050405020304" pitchFamily="18" charset="0"/>
                <a:cs typeface="Times New Roman" panose="02020603050405020304" pitchFamily="18" charset="0"/>
              </a:rPr>
              <a:t>CIF Incoterms 2020, </a:t>
            </a:r>
            <a:r>
              <a:rPr lang="en-US" sz="2000" dirty="0">
                <a:latin typeface="Times New Roman" panose="02020603050405020304" pitchFamily="18" charset="0"/>
                <a:cs typeface="Times New Roman" panose="02020603050405020304" pitchFamily="18" charset="0"/>
              </a:rPr>
              <a:t>shipment period </a:t>
            </a:r>
            <a:r>
              <a:rPr lang="en-US" sz="2000" dirty="0" smtClean="0">
                <a:latin typeface="Times New Roman" panose="02020603050405020304" pitchFamily="18" charset="0"/>
                <a:cs typeface="Times New Roman" panose="02020603050405020304" pitchFamily="18" charset="0"/>
              </a:rPr>
              <a:t>July 2021. The ship on </a:t>
            </a:r>
            <a:r>
              <a:rPr lang="en-US" sz="2000" dirty="0">
                <a:latin typeface="Times New Roman" panose="02020603050405020304" pitchFamily="18" charset="0"/>
                <a:cs typeface="Times New Roman" panose="02020603050405020304" pitchFamily="18" charset="0"/>
              </a:rPr>
              <a:t>which the </a:t>
            </a:r>
            <a:r>
              <a:rPr lang="en-US" sz="2000" dirty="0" smtClean="0">
                <a:latin typeface="Times New Roman" panose="02020603050405020304" pitchFamily="18" charset="0"/>
                <a:cs typeface="Times New Roman" panose="02020603050405020304" pitchFamily="18" charset="0"/>
              </a:rPr>
              <a:t>container is </a:t>
            </a:r>
            <a:r>
              <a:rPr lang="en-US" sz="2000" dirty="0">
                <a:latin typeface="Times New Roman" panose="02020603050405020304" pitchFamily="18" charset="0"/>
                <a:cs typeface="Times New Roman" panose="02020603050405020304" pitchFamily="18" charset="0"/>
              </a:rPr>
              <a:t>booked to be loaded arrives on schedule on </a:t>
            </a:r>
            <a:r>
              <a:rPr lang="en-US" sz="2000" dirty="0" smtClean="0">
                <a:latin typeface="Times New Roman" panose="02020603050405020304" pitchFamily="18" charset="0"/>
                <a:cs typeface="Times New Roman" panose="02020603050405020304" pitchFamily="18" charset="0"/>
              </a:rPr>
              <a:t>25 July 2021 </a:t>
            </a:r>
            <a:r>
              <a:rPr lang="en-US" sz="2000" dirty="0">
                <a:latin typeface="Times New Roman" panose="02020603050405020304" pitchFamily="18" charset="0"/>
                <a:cs typeface="Times New Roman" panose="02020603050405020304" pitchFamily="18" charset="0"/>
              </a:rPr>
              <a:t>but is </a:t>
            </a:r>
            <a:r>
              <a:rPr lang="en-US" sz="2000" dirty="0" smtClean="0">
                <a:latin typeface="Times New Roman" panose="02020603050405020304" pitchFamily="18" charset="0"/>
                <a:cs typeface="Times New Roman" panose="02020603050405020304" pitchFamily="18" charset="0"/>
              </a:rPr>
              <a:t>delayed as </a:t>
            </a:r>
            <a:r>
              <a:rPr lang="en-US" sz="2000" dirty="0">
                <a:latin typeface="Times New Roman" panose="02020603050405020304" pitchFamily="18" charset="0"/>
                <a:cs typeface="Times New Roman" panose="02020603050405020304" pitchFamily="18" charset="0"/>
              </a:rPr>
              <a:t>one of the crew members has a fever and </a:t>
            </a:r>
            <a:r>
              <a:rPr lang="en-US" sz="2000" b="1" dirty="0">
                <a:latin typeface="Times New Roman" panose="02020603050405020304" pitchFamily="18" charset="0"/>
                <a:cs typeface="Times New Roman" panose="02020603050405020304" pitchFamily="18" charset="0"/>
              </a:rPr>
              <a:t>local </a:t>
            </a:r>
            <a:r>
              <a:rPr lang="en-US" sz="2000" b="1" dirty="0" smtClean="0">
                <a:latin typeface="Times New Roman" panose="02020603050405020304" pitchFamily="18" charset="0"/>
                <a:cs typeface="Times New Roman" panose="02020603050405020304" pitchFamily="18" charset="0"/>
              </a:rPr>
              <a:t>COVID-19 legislation </a:t>
            </a:r>
            <a:r>
              <a:rPr lang="en-US" sz="2000" b="1" dirty="0">
                <a:latin typeface="Times New Roman" panose="02020603050405020304" pitchFamily="18" charset="0"/>
                <a:cs typeface="Times New Roman" panose="02020603050405020304" pitchFamily="18" charset="0"/>
              </a:rPr>
              <a:t>imposes testing for the whole crew</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Tests come </a:t>
            </a:r>
            <a:r>
              <a:rPr lang="en-US" sz="2000" dirty="0">
                <a:latin typeface="Times New Roman" panose="02020603050405020304" pitchFamily="18" charset="0"/>
                <a:cs typeface="Times New Roman" panose="02020603050405020304" pitchFamily="18" charset="0"/>
              </a:rPr>
              <a:t>back negative, but the vessel has been delayed for three days. By the time </a:t>
            </a: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starts loading, </a:t>
            </a:r>
            <a:r>
              <a:rPr lang="en-US" sz="2000" dirty="0" smtClean="0">
                <a:latin typeface="Times New Roman" panose="02020603050405020304" pitchFamily="18" charset="0"/>
                <a:cs typeface="Times New Roman" panose="02020603050405020304" pitchFamily="18" charset="0"/>
              </a:rPr>
              <a:t>port handling </a:t>
            </a:r>
            <a:r>
              <a:rPr lang="en-US" sz="2000" dirty="0">
                <a:latin typeface="Times New Roman" panose="02020603050405020304" pitchFamily="18" charset="0"/>
                <a:cs typeface="Times New Roman" panose="02020603050405020304" pitchFamily="18" charset="0"/>
              </a:rPr>
              <a:t>facilities have been reduced and loading takes longer than usual. As a result of this, the bill </a:t>
            </a:r>
            <a:r>
              <a:rPr lang="en-US" sz="2000" dirty="0" smtClean="0">
                <a:latin typeface="Times New Roman" panose="02020603050405020304" pitchFamily="18" charset="0"/>
                <a:cs typeface="Times New Roman" panose="02020603050405020304" pitchFamily="18" charset="0"/>
              </a:rPr>
              <a:t>of lading </a:t>
            </a:r>
            <a:r>
              <a:rPr lang="en-US" sz="2000" dirty="0">
                <a:latin typeface="Times New Roman" panose="02020603050405020304" pitchFamily="18" charset="0"/>
                <a:cs typeface="Times New Roman" panose="02020603050405020304" pitchFamily="18" charset="0"/>
              </a:rPr>
              <a:t>is issued on 1st </a:t>
            </a:r>
            <a:r>
              <a:rPr lang="en-US" sz="2000" dirty="0" smtClean="0">
                <a:latin typeface="Times New Roman" panose="02020603050405020304" pitchFamily="18" charset="0"/>
                <a:cs typeface="Times New Roman" panose="02020603050405020304" pitchFamily="18" charset="0"/>
              </a:rPr>
              <a:t>August 2021, 7 </a:t>
            </a:r>
            <a:r>
              <a:rPr lang="en-US" sz="2000" dirty="0">
                <a:latin typeface="Times New Roman" panose="02020603050405020304" pitchFamily="18" charset="0"/>
                <a:cs typeface="Times New Roman" panose="02020603050405020304" pitchFamily="18" charset="0"/>
              </a:rPr>
              <a:t>days later than expected. </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Shipment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August </a:t>
            </a:r>
            <a:r>
              <a:rPr lang="en-US" sz="2000" dirty="0">
                <a:latin typeface="Times New Roman" panose="02020603050405020304" pitchFamily="18" charset="0"/>
                <a:cs typeface="Times New Roman" panose="02020603050405020304" pitchFamily="18" charset="0"/>
              </a:rPr>
              <a:t>is a breach of the </a:t>
            </a:r>
            <a:r>
              <a:rPr lang="en-US" sz="2000" dirty="0" smtClean="0">
                <a:latin typeface="Times New Roman" panose="02020603050405020304" pitchFamily="18" charset="0"/>
                <a:cs typeface="Times New Roman" panose="02020603050405020304" pitchFamily="18" charset="0"/>
              </a:rPr>
              <a:t>sale contract that implied that time was of the essence and, in principle, </a:t>
            </a:r>
            <a:r>
              <a:rPr lang="en-US" sz="2000" dirty="0">
                <a:latin typeface="Times New Roman" panose="02020603050405020304" pitchFamily="18" charset="0"/>
                <a:cs typeface="Times New Roman" panose="02020603050405020304" pitchFamily="18" charset="0"/>
              </a:rPr>
              <a:t>the buyer may elect to </a:t>
            </a:r>
            <a:r>
              <a:rPr lang="en-US" sz="2000" dirty="0" smtClean="0">
                <a:latin typeface="Times New Roman" panose="02020603050405020304" pitchFamily="18" charset="0"/>
                <a:cs typeface="Times New Roman" panose="02020603050405020304" pitchFamily="18" charset="0"/>
              </a:rPr>
              <a:t>avoid </a:t>
            </a:r>
            <a:r>
              <a:rPr lang="en-US" sz="2000" dirty="0">
                <a:latin typeface="Times New Roman" panose="02020603050405020304" pitchFamily="18" charset="0"/>
                <a:cs typeface="Times New Roman" panose="02020603050405020304" pitchFamily="18" charset="0"/>
              </a:rPr>
              <a:t>the contract and sue the seller for damages</a:t>
            </a:r>
            <a:r>
              <a:rPr lang="en-US" sz="2000" dirty="0"/>
              <a:t>.</a:t>
            </a:r>
            <a:endParaRPr lang="es-MX" sz="2000" dirty="0"/>
          </a:p>
        </p:txBody>
      </p:sp>
      <p:pic>
        <p:nvPicPr>
          <p:cNvPr id="4" name="Imagen 3"/>
          <p:cNvPicPr>
            <a:picLocks noChangeAspect="1"/>
          </p:cNvPicPr>
          <p:nvPr/>
        </p:nvPicPr>
        <p:blipFill>
          <a:blip r:embed="rId2"/>
          <a:stretch>
            <a:fillRect/>
          </a:stretch>
        </p:blipFill>
        <p:spPr>
          <a:xfrm>
            <a:off x="1897969" y="4911725"/>
            <a:ext cx="2619375" cy="1743075"/>
          </a:xfrm>
          <a:prstGeom prst="rect">
            <a:avLst/>
          </a:prstGeom>
        </p:spPr>
      </p:pic>
      <p:pic>
        <p:nvPicPr>
          <p:cNvPr id="3" name="Imagen 2"/>
          <p:cNvPicPr>
            <a:picLocks noChangeAspect="1"/>
          </p:cNvPicPr>
          <p:nvPr/>
        </p:nvPicPr>
        <p:blipFill>
          <a:blip r:embed="rId3"/>
          <a:stretch>
            <a:fillRect/>
          </a:stretch>
        </p:blipFill>
        <p:spPr>
          <a:xfrm>
            <a:off x="5407478" y="4911724"/>
            <a:ext cx="3112634" cy="1743075"/>
          </a:xfrm>
          <a:prstGeom prst="rect">
            <a:avLst/>
          </a:prstGeom>
        </p:spPr>
      </p:pic>
    </p:spTree>
    <p:extLst>
      <p:ext uri="{BB962C8B-B14F-4D97-AF65-F5344CB8AC3E}">
        <p14:creationId xmlns:p14="http://schemas.microsoft.com/office/powerpoint/2010/main" val="121964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64343" y="798285"/>
            <a:ext cx="9695543" cy="3847207"/>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Documents/sales in transit example</a:t>
            </a:r>
          </a:p>
          <a:p>
            <a:pPr algn="just"/>
            <a:endParaRPr lang="es-MX"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W </a:t>
            </a:r>
            <a:r>
              <a:rPr lang="en-US" sz="2000" dirty="0">
                <a:latin typeface="Times New Roman" panose="02020603050405020304" pitchFamily="18" charset="0"/>
                <a:cs typeface="Times New Roman" panose="02020603050405020304" pitchFamily="18" charset="0"/>
              </a:rPr>
              <a:t>sells </a:t>
            </a:r>
            <a:r>
              <a:rPr lang="en-US" sz="2000" dirty="0" smtClean="0">
                <a:latin typeface="Times New Roman" panose="02020603050405020304" pitchFamily="18" charset="0"/>
                <a:cs typeface="Times New Roman" panose="02020603050405020304" pitchFamily="18" charset="0"/>
              </a:rPr>
              <a:t>10,000 tons </a:t>
            </a:r>
            <a:r>
              <a:rPr lang="en-US" sz="2000" dirty="0">
                <a:latin typeface="Times New Roman" panose="02020603050405020304" pitchFamily="18" charset="0"/>
                <a:cs typeface="Times New Roman" panose="02020603050405020304" pitchFamily="18" charset="0"/>
              </a:rPr>
              <a:t>of </a:t>
            </a:r>
            <a:r>
              <a:rPr lang="en-US" sz="2000" dirty="0" smtClean="0">
                <a:latin typeface="Times New Roman" panose="02020603050405020304" pitchFamily="18" charset="0"/>
                <a:cs typeface="Times New Roman" panose="02020603050405020304" pitchFamily="18" charset="0"/>
              </a:rPr>
              <a:t>steel billets </a:t>
            </a: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on FOB </a:t>
            </a:r>
            <a:r>
              <a:rPr lang="en-US" sz="2000" dirty="0" smtClean="0">
                <a:latin typeface="Times New Roman" panose="02020603050405020304" pitchFamily="18" charset="0"/>
                <a:cs typeface="Times New Roman" panose="02020603050405020304" pitchFamily="18" charset="0"/>
              </a:rPr>
              <a:t>Incoterms 2020. X </a:t>
            </a:r>
            <a:r>
              <a:rPr lang="en-US" sz="2000" dirty="0">
                <a:latin typeface="Times New Roman" panose="02020603050405020304" pitchFamily="18" charset="0"/>
                <a:cs typeface="Times New Roman" panose="02020603050405020304" pitchFamily="18" charset="0"/>
              </a:rPr>
              <a:t>charters the ship and arranges </a:t>
            </a:r>
            <a:r>
              <a:rPr lang="en-US" sz="2000" dirty="0" smtClean="0">
                <a:latin typeface="Times New Roman" panose="02020603050405020304" pitchFamily="18" charset="0"/>
                <a:cs typeface="Times New Roman" panose="02020603050405020304" pitchFamily="18" charset="0"/>
              </a:rPr>
              <a:t>the loading </a:t>
            </a:r>
            <a:r>
              <a:rPr lang="en-US" sz="2000" dirty="0">
                <a:latin typeface="Times New Roman" panose="02020603050405020304" pitchFamily="18" charset="0"/>
                <a:cs typeface="Times New Roman" panose="02020603050405020304" pitchFamily="18" charset="0"/>
              </a:rPr>
              <a:t>operations. The cargo is </a:t>
            </a:r>
            <a:r>
              <a:rPr lang="en-US" sz="2000" dirty="0" smtClean="0">
                <a:latin typeface="Times New Roman" panose="02020603050405020304" pitchFamily="18" charset="0"/>
                <a:cs typeface="Times New Roman" panose="02020603050405020304" pitchFamily="18" charset="0"/>
              </a:rPr>
              <a:t>shipped </a:t>
            </a:r>
            <a:r>
              <a:rPr lang="en-US" sz="2000" dirty="0">
                <a:latin typeface="Times New Roman" panose="02020603050405020304" pitchFamily="18" charset="0"/>
                <a:cs typeface="Times New Roman" panose="02020603050405020304" pitchFamily="18" charset="0"/>
              </a:rPr>
              <a:t>and the vessel sails. In the meantime,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sells to </a:t>
            </a:r>
            <a:r>
              <a:rPr lang="en-US" sz="2000" dirty="0" smtClean="0">
                <a:latin typeface="Times New Roman" panose="02020603050405020304" pitchFamily="18" charset="0"/>
                <a:cs typeface="Times New Roman" panose="02020603050405020304" pitchFamily="18" charset="0"/>
              </a:rPr>
              <a:t>Y who </a:t>
            </a:r>
            <a:r>
              <a:rPr lang="en-US" sz="2000" dirty="0">
                <a:latin typeface="Times New Roman" panose="02020603050405020304" pitchFamily="18" charset="0"/>
                <a:cs typeface="Times New Roman" panose="02020603050405020304" pitchFamily="18" charset="0"/>
              </a:rPr>
              <a:t>in turn sells the goods to </a:t>
            </a:r>
            <a:r>
              <a:rPr lang="en-US" sz="2000" dirty="0" smtClean="0">
                <a:latin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on CIF </a:t>
            </a:r>
            <a:r>
              <a:rPr lang="en-US" sz="2000" dirty="0" smtClean="0">
                <a:latin typeface="Times New Roman" panose="02020603050405020304" pitchFamily="18" charset="0"/>
                <a:cs typeface="Times New Roman" panose="02020603050405020304" pitchFamily="18" charset="0"/>
              </a:rPr>
              <a:t>Incoterms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X’s </a:t>
            </a:r>
            <a:r>
              <a:rPr lang="en-US" sz="2000" dirty="0">
                <a:latin typeface="Times New Roman" panose="02020603050405020304" pitchFamily="18" charset="0"/>
                <a:cs typeface="Times New Roman" panose="02020603050405020304" pitchFamily="18" charset="0"/>
              </a:rPr>
              <a:t>bank works at a reduced capacity due </a:t>
            </a:r>
            <a:r>
              <a:rPr lang="en-US" sz="2000" dirty="0" smtClean="0">
                <a:latin typeface="Times New Roman" panose="02020603050405020304" pitchFamily="18" charset="0"/>
                <a:cs typeface="Times New Roman" panose="02020603050405020304" pitchFamily="18" charset="0"/>
              </a:rPr>
              <a:t>to the </a:t>
            </a:r>
            <a:r>
              <a:rPr lang="en-US" sz="2000" b="1" dirty="0" smtClean="0">
                <a:latin typeface="Times New Roman" panose="02020603050405020304" pitchFamily="18" charset="0"/>
                <a:cs typeface="Times New Roman" panose="02020603050405020304" pitchFamily="18" charset="0"/>
              </a:rPr>
              <a:t>parent bank COVID-19 stay at home international rules </a:t>
            </a: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the flow of documents is delayed beyond the expiry of Z</a:t>
            </a:r>
            <a:r>
              <a:rPr lang="en-US" sz="2000" dirty="0" smtClean="0">
                <a:latin typeface="Times New Roman" panose="02020603050405020304" pitchFamily="18" charset="0"/>
                <a:cs typeface="Times New Roman" panose="02020603050405020304" pitchFamily="18" charset="0"/>
              </a:rPr>
              <a:t>’s </a:t>
            </a:r>
            <a:r>
              <a:rPr lang="en-US" sz="2000" dirty="0">
                <a:latin typeface="Times New Roman" panose="02020603050405020304" pitchFamily="18" charset="0"/>
                <a:cs typeface="Times New Roman" panose="02020603050405020304" pitchFamily="18" charset="0"/>
              </a:rPr>
              <a:t>letter of credit. </a:t>
            </a:r>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 the meantime</a:t>
            </a:r>
            <a:r>
              <a:rPr lang="en-US" sz="2000" dirty="0">
                <a:latin typeface="Times New Roman" panose="02020603050405020304" pitchFamily="18" charset="0"/>
                <a:cs typeface="Times New Roman" panose="02020603050405020304" pitchFamily="18" charset="0"/>
              </a:rPr>
              <a:t>, the ship arrives at the discharge port and </a:t>
            </a:r>
            <a:r>
              <a:rPr lang="en-US" sz="2000" dirty="0" smtClean="0">
                <a:latin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has no bill of lading to collect the </a:t>
            </a:r>
            <a:r>
              <a:rPr lang="en-US" sz="2000" dirty="0" smtClean="0">
                <a:latin typeface="Times New Roman" panose="02020603050405020304" pitchFamily="18" charset="0"/>
                <a:cs typeface="Times New Roman" panose="02020603050405020304" pitchFamily="18" charset="0"/>
              </a:rPr>
              <a:t>cargo since X has not deliver it to Y. </a:t>
            </a:r>
            <a:r>
              <a:rPr lang="en-US" sz="2000" dirty="0" err="1" smtClean="0">
                <a:latin typeface="Times New Roman" panose="02020603050405020304" pitchFamily="18" charset="0"/>
                <a:cs typeface="Times New Roman" panose="02020603050405020304" pitchFamily="18" charset="0"/>
              </a:rPr>
              <a:t>Laytime</a:t>
            </a:r>
            <a:r>
              <a:rPr lang="en-US" sz="2000" dirty="0" smtClean="0">
                <a:latin typeface="Times New Roman" panose="02020603050405020304" pitchFamily="18" charset="0"/>
                <a:cs typeface="Times New Roman" panose="02020603050405020304" pitchFamily="18" charset="0"/>
              </a:rPr>
              <a:t> under </a:t>
            </a:r>
            <a:r>
              <a:rPr lang="en-US" sz="2000" dirty="0">
                <a:latin typeface="Times New Roman" panose="02020603050405020304" pitchFamily="18" charset="0"/>
                <a:cs typeface="Times New Roman" panose="02020603050405020304" pitchFamily="18" charset="0"/>
              </a:rPr>
              <a:t>the carriage contract is running and </a:t>
            </a:r>
            <a:r>
              <a:rPr lang="en-US" sz="2000" dirty="0" smtClean="0">
                <a:latin typeface="Times New Roman" panose="02020603050405020304" pitchFamily="18" charset="0"/>
                <a:cs typeface="Times New Roman" panose="02020603050405020304" pitchFamily="18" charset="0"/>
              </a:rPr>
              <a:t>Z, </a:t>
            </a:r>
            <a:r>
              <a:rPr lang="en-US" sz="2000" dirty="0">
                <a:latin typeface="Times New Roman" panose="02020603050405020304" pitchFamily="18" charset="0"/>
                <a:cs typeface="Times New Roman" panose="02020603050405020304" pitchFamily="18" charset="0"/>
              </a:rPr>
              <a:t>worried about the </a:t>
            </a:r>
            <a:r>
              <a:rPr lang="en-US" sz="2000" dirty="0" smtClean="0">
                <a:latin typeface="Times New Roman" panose="02020603050405020304" pitchFamily="18" charset="0"/>
                <a:cs typeface="Times New Roman" panose="02020603050405020304" pitchFamily="18" charset="0"/>
              </a:rPr>
              <a:t>pandemic’s further official restrictions, </a:t>
            </a:r>
            <a:r>
              <a:rPr lang="en-US" sz="2000" dirty="0">
                <a:latin typeface="Times New Roman" panose="02020603050405020304" pitchFamily="18" charset="0"/>
                <a:cs typeface="Times New Roman" panose="02020603050405020304" pitchFamily="18" charset="0"/>
              </a:rPr>
              <a:t>decides to </a:t>
            </a:r>
            <a:r>
              <a:rPr lang="en-US" sz="2000" dirty="0" smtClean="0">
                <a:latin typeface="Times New Roman" panose="02020603050405020304" pitchFamily="18" charset="0"/>
                <a:cs typeface="Times New Roman" panose="02020603050405020304" pitchFamily="18" charset="0"/>
              </a:rPr>
              <a:t>avoid the contract </a:t>
            </a:r>
            <a:r>
              <a:rPr lang="en-US" sz="2000" dirty="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Y’s </a:t>
            </a:r>
            <a:r>
              <a:rPr lang="en-US" sz="2000" dirty="0">
                <a:latin typeface="Times New Roman" panose="02020603050405020304" pitchFamily="18" charset="0"/>
                <a:cs typeface="Times New Roman" panose="02020603050405020304" pitchFamily="18" charset="0"/>
              </a:rPr>
              <a:t>failure to tender the shipping documents on time.</a:t>
            </a:r>
            <a:endParaRPr lang="es-MX" sz="2000" dirty="0"/>
          </a:p>
        </p:txBody>
      </p:sp>
      <p:pic>
        <p:nvPicPr>
          <p:cNvPr id="4" name="Imagen 3"/>
          <p:cNvPicPr>
            <a:picLocks noChangeAspect="1"/>
          </p:cNvPicPr>
          <p:nvPr/>
        </p:nvPicPr>
        <p:blipFill>
          <a:blip r:embed="rId2"/>
          <a:stretch>
            <a:fillRect/>
          </a:stretch>
        </p:blipFill>
        <p:spPr>
          <a:xfrm>
            <a:off x="2970708" y="4743595"/>
            <a:ext cx="2783342" cy="1910338"/>
          </a:xfrm>
          <a:prstGeom prst="rect">
            <a:avLst/>
          </a:prstGeom>
        </p:spPr>
      </p:pic>
      <p:pic>
        <p:nvPicPr>
          <p:cNvPr id="3" name="Imagen 2"/>
          <p:cNvPicPr>
            <a:picLocks noChangeAspect="1"/>
          </p:cNvPicPr>
          <p:nvPr/>
        </p:nvPicPr>
        <p:blipFill>
          <a:blip r:embed="rId3"/>
          <a:stretch>
            <a:fillRect/>
          </a:stretch>
        </p:blipFill>
        <p:spPr>
          <a:xfrm>
            <a:off x="6623788" y="4743595"/>
            <a:ext cx="2666476" cy="1997283"/>
          </a:xfrm>
          <a:prstGeom prst="rect">
            <a:avLst/>
          </a:prstGeom>
        </p:spPr>
      </p:pic>
      <p:sp>
        <p:nvSpPr>
          <p:cNvPr id="5" name="CuadroTexto 4"/>
          <p:cNvSpPr txBox="1"/>
          <p:nvPr/>
        </p:nvSpPr>
        <p:spPr>
          <a:xfrm>
            <a:off x="10276113" y="4949371"/>
            <a:ext cx="1146629" cy="1477328"/>
          </a:xfrm>
          <a:prstGeom prst="rect">
            <a:avLst/>
          </a:prstGeom>
          <a:noFill/>
        </p:spPr>
        <p:txBody>
          <a:bodyPr wrap="square" rtlCol="0">
            <a:spAutoFit/>
          </a:bodyPr>
          <a:lstStyle/>
          <a:p>
            <a:r>
              <a:rPr lang="es-MX" dirty="0" smtClean="0">
                <a:latin typeface="Times New Roman" panose="02020603050405020304" pitchFamily="18" charset="0"/>
                <a:cs typeface="Times New Roman" panose="02020603050405020304" pitchFamily="18" charset="0"/>
              </a:rPr>
              <a:t>Bank </a:t>
            </a:r>
            <a:r>
              <a:rPr lang="es-MX" dirty="0" err="1" smtClean="0">
                <a:latin typeface="Times New Roman" panose="02020603050405020304" pitchFamily="18" charset="0"/>
                <a:cs typeface="Times New Roman" panose="02020603050405020304" pitchFamily="18" charset="0"/>
              </a:rPr>
              <a:t>employee</a:t>
            </a:r>
            <a:r>
              <a:rPr lang="es-MX" dirty="0" smtClean="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working</a:t>
            </a:r>
            <a:r>
              <a:rPr lang="es-MX" dirty="0" smtClean="0">
                <a:latin typeface="Times New Roman" panose="02020603050405020304" pitchFamily="18" charset="0"/>
                <a:cs typeface="Times New Roman" panose="02020603050405020304" pitchFamily="18" charset="0"/>
              </a:rPr>
              <a:t> </a:t>
            </a:r>
            <a:r>
              <a:rPr lang="es-MX" dirty="0" err="1" smtClean="0">
                <a:latin typeface="Times New Roman" panose="02020603050405020304" pitchFamily="18" charset="0"/>
                <a:cs typeface="Times New Roman" panose="02020603050405020304" pitchFamily="18" charset="0"/>
              </a:rPr>
              <a:t>from</a:t>
            </a:r>
            <a:r>
              <a:rPr lang="es-MX" dirty="0" smtClean="0">
                <a:latin typeface="Times New Roman" panose="02020603050405020304" pitchFamily="18" charset="0"/>
                <a:cs typeface="Times New Roman" panose="02020603050405020304" pitchFamily="18" charset="0"/>
              </a:rPr>
              <a:t> home</a:t>
            </a:r>
            <a:endParaRPr lang="es-MX" dirty="0">
              <a:latin typeface="Times New Roman" panose="02020603050405020304" pitchFamily="18" charset="0"/>
              <a:cs typeface="Times New Roman" panose="02020603050405020304" pitchFamily="18" charset="0"/>
            </a:endParaRPr>
          </a:p>
        </p:txBody>
      </p:sp>
      <p:sp>
        <p:nvSpPr>
          <p:cNvPr id="6" name="Flecha derecha 5"/>
          <p:cNvSpPr/>
          <p:nvPr/>
        </p:nvSpPr>
        <p:spPr>
          <a:xfrm rot="10800000">
            <a:off x="9477832" y="5196113"/>
            <a:ext cx="682170" cy="443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3209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49829" y="696686"/>
            <a:ext cx="8984342" cy="6124754"/>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The consequences of such events are to be found in the relevant contract and the law applicable to it</a:t>
            </a:r>
            <a:r>
              <a:rPr lang="en-US" sz="2800" b="1" dirty="0" smtClean="0">
                <a:latin typeface="Times New Roman" panose="02020603050405020304" pitchFamily="18" charset="0"/>
                <a:cs typeface="Times New Roman" panose="02020603050405020304" pitchFamily="18" charset="0"/>
              </a:rPr>
              <a:t>.</a:t>
            </a:r>
            <a:endParaRPr lang="en-US" sz="2800" b="1" dirty="0" smtClean="0">
              <a:solidFill>
                <a:srgbClr val="9C893A"/>
              </a:solidFill>
              <a:latin typeface="Times New Roman" panose="02020603050405020304" pitchFamily="18" charset="0"/>
              <a:cs typeface="Times New Roman" panose="02020603050405020304" pitchFamily="18" charset="0"/>
            </a:endParaRPr>
          </a:p>
          <a:p>
            <a:pPr algn="just"/>
            <a:endParaRPr lang="en-US" sz="2400" b="1" dirty="0" smtClean="0">
              <a:solidFill>
                <a:srgbClr val="9C893A"/>
              </a:solidFill>
              <a:latin typeface="Times New Roman" panose="02020603050405020304" pitchFamily="18" charset="0"/>
              <a:cs typeface="Times New Roman" panose="02020603050405020304" pitchFamily="18" charset="0"/>
            </a:endParaRPr>
          </a:p>
          <a:p>
            <a:pPr algn="just"/>
            <a:r>
              <a:rPr lang="en-US" sz="2400" b="1" dirty="0" smtClean="0">
                <a:solidFill>
                  <a:srgbClr val="9C893A"/>
                </a:solidFill>
                <a:latin typeface="Times New Roman" panose="02020603050405020304" pitchFamily="18" charset="0"/>
                <a:cs typeface="Times New Roman" panose="02020603050405020304" pitchFamily="18" charset="0"/>
              </a:rPr>
              <a:t>COVID-19 </a:t>
            </a:r>
            <a:r>
              <a:rPr lang="en-US" sz="2400" b="1" dirty="0">
                <a:solidFill>
                  <a:srgbClr val="9C893A"/>
                </a:solidFill>
                <a:latin typeface="Times New Roman" panose="02020603050405020304" pitchFamily="18" charset="0"/>
                <a:cs typeface="Times New Roman" panose="02020603050405020304" pitchFamily="18" charset="0"/>
              </a:rPr>
              <a:t>related public and private measures as a type of impediment under the CISG</a:t>
            </a:r>
            <a:r>
              <a:rPr lang="en-US" sz="2400" b="1" dirty="0" smtClean="0">
                <a:solidFill>
                  <a:srgbClr val="9C893A"/>
                </a:solidFill>
                <a:latin typeface="Times New Roman" panose="02020603050405020304" pitchFamily="18" charset="0"/>
                <a:cs typeface="Times New Roman" panose="02020603050405020304" pitchFamily="18" charset="0"/>
              </a:rPr>
              <a:t>?</a:t>
            </a:r>
          </a:p>
          <a:p>
            <a:pPr algn="just"/>
            <a:endParaRPr lang="en-US" sz="2400" b="1" dirty="0">
              <a:solidFill>
                <a:srgbClr val="9C893A"/>
              </a:solidFill>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CISG endorses the principle of </a:t>
            </a:r>
            <a:r>
              <a:rPr lang="en-US" sz="2400" b="1" dirty="0" smtClean="0">
                <a:latin typeface="Times New Roman" panose="02020603050405020304" pitchFamily="18" charset="0"/>
                <a:cs typeface="Times New Roman" panose="02020603050405020304" pitchFamily="18" charset="0"/>
              </a:rPr>
              <a:t>party autonomy </a:t>
            </a:r>
            <a:r>
              <a:rPr lang="en-US" sz="2400" dirty="0" smtClean="0">
                <a:latin typeface="Times New Roman" panose="02020603050405020304" pitchFamily="18" charset="0"/>
                <a:cs typeface="Times New Roman" panose="02020603050405020304" pitchFamily="18" charset="0"/>
              </a:rPr>
              <a:t>that enables the parties to deal with unforeseen impediments and the change of circumstances caused by COVID-19 as they deem fit.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CISG also contains </a:t>
            </a:r>
            <a:r>
              <a:rPr lang="en-US" sz="2400" b="1" dirty="0" smtClean="0">
                <a:latin typeface="Times New Roman" panose="02020603050405020304" pitchFamily="18" charset="0"/>
                <a:cs typeface="Times New Roman" panose="02020603050405020304" pitchFamily="18" charset="0"/>
              </a:rPr>
              <a:t>default rules </a:t>
            </a:r>
            <a:r>
              <a:rPr lang="en-US" sz="2400" dirty="0" smtClean="0">
                <a:latin typeface="Times New Roman" panose="02020603050405020304" pitchFamily="18" charset="0"/>
                <a:cs typeface="Times New Roman" panose="02020603050405020304" pitchFamily="18" charset="0"/>
              </a:rPr>
              <a:t>that strike a fair balance between </a:t>
            </a:r>
            <a:r>
              <a:rPr lang="en-US" sz="2400" i="1" dirty="0" smtClean="0">
                <a:latin typeface="Times New Roman" panose="02020603050405020304" pitchFamily="18" charset="0"/>
                <a:cs typeface="Times New Roman" panose="02020603050405020304" pitchFamily="18" charset="0"/>
              </a:rPr>
              <a:t>pacta sum servanda</a:t>
            </a:r>
            <a:r>
              <a:rPr lang="en-US" sz="2400" dirty="0" smtClean="0">
                <a:latin typeface="Times New Roman" panose="02020603050405020304" pitchFamily="18" charset="0"/>
                <a:cs typeface="Times New Roman" panose="02020603050405020304" pitchFamily="18" charset="0"/>
              </a:rPr>
              <a:t> and impediments to perform, i.e. the interests of obligors and </a:t>
            </a:r>
            <a:r>
              <a:rPr lang="en-US" sz="2400" dirty="0" err="1" smtClean="0">
                <a:latin typeface="Times New Roman" panose="02020603050405020304" pitchFamily="18" charset="0"/>
                <a:cs typeface="Times New Roman" panose="02020603050405020304" pitchFamily="18" charset="0"/>
              </a:rPr>
              <a:t>obligees</a:t>
            </a:r>
            <a:r>
              <a:rPr lang="en-US" sz="2400" dirty="0" smtClean="0">
                <a:latin typeface="Times New Roman" panose="02020603050405020304" pitchFamily="18" charset="0"/>
                <a:cs typeface="Times New Roman" panose="02020603050405020304" pitchFamily="18" charset="0"/>
              </a:rPr>
              <a:t> affected by COVID related measures. </a:t>
            </a:r>
          </a:p>
          <a:p>
            <a:pPr algn="ctr"/>
            <a:endParaRPr lang="en-US" dirty="0">
              <a:solidFill>
                <a:srgbClr val="9C893A"/>
              </a:solidFill>
              <a:latin typeface="Times New Roman" panose="02020603050405020304" pitchFamily="18" charset="0"/>
              <a:cs typeface="Times New Roman" panose="02020603050405020304" pitchFamily="18" charset="0"/>
            </a:endParaRPr>
          </a:p>
          <a:p>
            <a:pPr algn="ctr"/>
            <a:endParaRPr lang="en-US" dirty="0">
              <a:solidFill>
                <a:srgbClr val="9C893A"/>
              </a:solidFill>
              <a:latin typeface="Times New Roman" panose="02020603050405020304" pitchFamily="18" charset="0"/>
              <a:cs typeface="Times New Roman" panose="02020603050405020304" pitchFamily="18" charset="0"/>
            </a:endParaRPr>
          </a:p>
          <a:p>
            <a:pPr algn="ctr"/>
            <a:endParaRPr lang="en-US" dirty="0">
              <a:solidFill>
                <a:srgbClr val="9C893A"/>
              </a:solidFill>
              <a:latin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4268406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TotalTime>
  <Words>1904</Words>
  <Application>Microsoft Office PowerPoint</Application>
  <PresentationFormat>Panorámica</PresentationFormat>
  <Paragraphs>188</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Narrow</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José Edgardo Muñoz López</cp:lastModifiedBy>
  <cp:revision>69</cp:revision>
  <dcterms:created xsi:type="dcterms:W3CDTF">2021-04-20T17:19:55Z</dcterms:created>
  <dcterms:modified xsi:type="dcterms:W3CDTF">2021-07-14T14:48:25Z</dcterms:modified>
</cp:coreProperties>
</file>