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2" r:id="rId8"/>
    <p:sldId id="282" r:id="rId9"/>
    <p:sldId id="263" r:id="rId10"/>
    <p:sldId id="264" r:id="rId11"/>
    <p:sldId id="265" r:id="rId12"/>
    <p:sldId id="266" r:id="rId13"/>
    <p:sldId id="267" r:id="rId14"/>
    <p:sldId id="268" r:id="rId15"/>
    <p:sldId id="269" r:id="rId16"/>
    <p:sldId id="277" r:id="rId17"/>
    <p:sldId id="270" r:id="rId18"/>
    <p:sldId id="271" r:id="rId19"/>
    <p:sldId id="272" r:id="rId20"/>
    <p:sldId id="273" r:id="rId21"/>
    <p:sldId id="274" r:id="rId22"/>
    <p:sldId id="275" r:id="rId23"/>
    <p:sldId id="280" r:id="rId2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7" autoAdjust="0"/>
    <p:restoredTop sz="94660"/>
  </p:normalViewPr>
  <p:slideViewPr>
    <p:cSldViewPr snapToGrid="0">
      <p:cViewPr varScale="1">
        <p:scale>
          <a:sx n="156" d="100"/>
          <a:sy n="156" d="100"/>
        </p:scale>
        <p:origin x="108"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524E45A-5729-47F0-9A2F-B4136102658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xmlns="" id="{98C94EE5-3911-4EF3-89F9-D61D37CF2F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xmlns="" id="{08EDD344-1241-4CB8-9AA5-11D627DC12E1}"/>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5" name="フッター プレースホルダー 4">
            <a:extLst>
              <a:ext uri="{FF2B5EF4-FFF2-40B4-BE49-F238E27FC236}">
                <a16:creationId xmlns:a16="http://schemas.microsoft.com/office/drawing/2014/main" xmlns="" id="{12675158-E454-4E44-8146-D55828B2971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F94A62A3-0654-4243-A81F-8F394F351D2D}"/>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3468729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4BEA3D96-E738-45EB-A894-DE8D93940CF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FFE644BC-A591-45C1-8ABA-C3FFC55E0EB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B32D1B05-176F-4BA5-B815-9718FBB8DDA7}"/>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5" name="フッター プレースホルダー 4">
            <a:extLst>
              <a:ext uri="{FF2B5EF4-FFF2-40B4-BE49-F238E27FC236}">
                <a16:creationId xmlns:a16="http://schemas.microsoft.com/office/drawing/2014/main" xmlns="" id="{EB1B4086-4D15-405D-AACC-88D7C0D0DE8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2A72DB48-C96D-4519-8DE3-F51CF5009ECF}"/>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2346214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xmlns="" id="{DF5D7C5E-595F-4CAE-99B7-C1AD9F32082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FA7CA38F-BA42-4359-9034-986BD90312C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01CF1735-EC09-4ECC-A24E-77FC77AEBA89}"/>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5" name="フッター プレースホルダー 4">
            <a:extLst>
              <a:ext uri="{FF2B5EF4-FFF2-40B4-BE49-F238E27FC236}">
                <a16:creationId xmlns:a16="http://schemas.microsoft.com/office/drawing/2014/main" xmlns="" id="{B79ED035-4D62-4B76-B7A5-6F44D0414A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3777E803-1A4A-4AEC-A433-5BFAD689AF39}"/>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34265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EBC463F-D316-4043-83FB-37674967039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08483EC6-7AE7-40A4-B3E9-722065185A2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AF053CC1-7571-4BD6-AFEB-70248BA3A4ED}"/>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5" name="フッター プレースホルダー 4">
            <a:extLst>
              <a:ext uri="{FF2B5EF4-FFF2-40B4-BE49-F238E27FC236}">
                <a16:creationId xmlns:a16="http://schemas.microsoft.com/office/drawing/2014/main" xmlns="" id="{37EF1BF1-6441-48FF-AD72-F86F86275E2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A4E6E9C6-2688-461D-9B8A-18CB07415C0C}"/>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1116261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9944385-ED39-4930-AB6A-FAC353E9B0D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F3CB62A6-DA1F-49B2-A6AC-C9534304D6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xmlns="" id="{10367F24-F560-43FF-8693-81BF484507B7}"/>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5" name="フッター プレースホルダー 4">
            <a:extLst>
              <a:ext uri="{FF2B5EF4-FFF2-40B4-BE49-F238E27FC236}">
                <a16:creationId xmlns:a16="http://schemas.microsoft.com/office/drawing/2014/main" xmlns="" id="{4EE847C9-C1FA-43A5-9A9E-087D50A259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15172A8C-2F7D-48C0-9911-0742D99D26D3}"/>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1068429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F8CA539-A625-4B64-9602-3154B6A8573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8ACC527B-F6CD-4A42-8984-48060C3094C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xmlns="" id="{ECA6D793-36F4-4D60-BECA-66E727F1E14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xmlns="" id="{F4C0AC5F-3455-49B7-8E30-EEC523453DA7}"/>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6" name="フッター プレースホルダー 5">
            <a:extLst>
              <a:ext uri="{FF2B5EF4-FFF2-40B4-BE49-F238E27FC236}">
                <a16:creationId xmlns:a16="http://schemas.microsoft.com/office/drawing/2014/main" xmlns="" id="{D673F329-BCF3-493F-8F0F-6606264E7A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E6D8533F-21AD-4109-A432-FEF8CBB50ACB}"/>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282232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525826BB-A69D-4212-9B72-F74E51453BC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BC98C82B-ACB2-4DBF-B14C-71D2C5544C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xmlns="" id="{0926780D-A618-4E32-8ACD-C4B6B4A4CCD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xmlns="" id="{743818EB-90B9-4555-A27F-C629436AB0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xmlns="" id="{726C55B5-1944-48AA-97BE-78D57D485CD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xmlns="" id="{D0352E42-9CAE-4341-8EBF-46E702492F4C}"/>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8" name="フッター プレースホルダー 7">
            <a:extLst>
              <a:ext uri="{FF2B5EF4-FFF2-40B4-BE49-F238E27FC236}">
                <a16:creationId xmlns:a16="http://schemas.microsoft.com/office/drawing/2014/main" xmlns="" id="{72B0EE46-9070-4925-BA91-A71EE73D8F2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xmlns="" id="{A43E754A-FCC4-433D-BA9B-BF0F80528A36}"/>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1557302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910BFDB9-CFD6-48CC-945C-DCCA4B82C8E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xmlns="" id="{A51F28C0-3C55-43EA-9668-199F1642D97A}"/>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4" name="フッター プレースホルダー 3">
            <a:extLst>
              <a:ext uri="{FF2B5EF4-FFF2-40B4-BE49-F238E27FC236}">
                <a16:creationId xmlns:a16="http://schemas.microsoft.com/office/drawing/2014/main" xmlns="" id="{3F93379F-E634-4352-9353-BF66DB678B8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xmlns="" id="{8C2C02B4-75D3-456F-9416-5FC6A5793270}"/>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2476325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xmlns="" id="{5E58892D-8D8E-46D0-BD06-AF19CBB87F65}"/>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3" name="フッター プレースホルダー 2">
            <a:extLst>
              <a:ext uri="{FF2B5EF4-FFF2-40B4-BE49-F238E27FC236}">
                <a16:creationId xmlns:a16="http://schemas.microsoft.com/office/drawing/2014/main" xmlns="" id="{C2196336-8454-4F58-888D-2D96200EE93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xmlns="" id="{13AD1B26-9AB3-48CF-A50A-C636F2E21A79}"/>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2914286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C6E1F6E-F2A0-44B5-9B68-682AE921008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E89445E2-F977-4BE3-8B1C-222E31A789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xmlns="" id="{F603B7A0-459C-466A-880B-C93D8AB216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57E4505D-3F56-454D-B96B-EA2804E2BD12}"/>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6" name="フッター プレースホルダー 5">
            <a:extLst>
              <a:ext uri="{FF2B5EF4-FFF2-40B4-BE49-F238E27FC236}">
                <a16:creationId xmlns:a16="http://schemas.microsoft.com/office/drawing/2014/main" xmlns="" id="{31C06A9C-927B-41C6-B306-73AC25EE5F3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A599F641-7260-4032-971C-ED4E1783F203}"/>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4024163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51EC6F14-F3C1-4DAB-A344-073B9F89F64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xmlns="" id="{6DE12E46-5A97-4E43-8F4C-6248F1169D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xmlns="" id="{E1BB0978-B106-4A21-86F7-CD55079F6A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70B4A0DE-51F9-43D2-854C-FE70FDB3DD18}"/>
              </a:ext>
            </a:extLst>
          </p:cNvPr>
          <p:cNvSpPr>
            <a:spLocks noGrp="1"/>
          </p:cNvSpPr>
          <p:nvPr>
            <p:ph type="dt" sz="half" idx="10"/>
          </p:nvPr>
        </p:nvSpPr>
        <p:spPr/>
        <p:txBody>
          <a:bodyPr/>
          <a:lstStyle/>
          <a:p>
            <a:fld id="{3AACE962-7B30-4ED7-A592-9B7AC1AB3C08}" type="datetimeFigureOut">
              <a:rPr kumimoji="1" lang="ja-JP" altLang="en-US" smtClean="0"/>
              <a:t>2021/7/15</a:t>
            </a:fld>
            <a:endParaRPr kumimoji="1" lang="ja-JP" altLang="en-US"/>
          </a:p>
        </p:txBody>
      </p:sp>
      <p:sp>
        <p:nvSpPr>
          <p:cNvPr id="6" name="フッター プレースホルダー 5">
            <a:extLst>
              <a:ext uri="{FF2B5EF4-FFF2-40B4-BE49-F238E27FC236}">
                <a16:creationId xmlns:a16="http://schemas.microsoft.com/office/drawing/2014/main" xmlns="" id="{44B103BB-271F-4F0F-9AB4-DF921C9AE80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281CB634-452B-4139-B065-A235B1055EC2}"/>
              </a:ext>
            </a:extLst>
          </p:cNvPr>
          <p:cNvSpPr>
            <a:spLocks noGrp="1"/>
          </p:cNvSpPr>
          <p:nvPr>
            <p:ph type="sldNum" sz="quarter" idx="12"/>
          </p:nvPr>
        </p:nvSpPr>
        <p:spPr/>
        <p:txBody>
          <a:body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2625853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xmlns="" id="{7ACD8510-37A1-40D3-B6C3-481924A10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ED037795-9727-4CC5-BA34-3488D442AA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5ABCFA20-EEF9-44F7-A780-C3BC600FF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ACE962-7B30-4ED7-A592-9B7AC1AB3C08}" type="datetimeFigureOut">
              <a:rPr kumimoji="1" lang="ja-JP" altLang="en-US" smtClean="0"/>
              <a:t>2021/7/15</a:t>
            </a:fld>
            <a:endParaRPr kumimoji="1" lang="ja-JP" altLang="en-US"/>
          </a:p>
        </p:txBody>
      </p:sp>
      <p:sp>
        <p:nvSpPr>
          <p:cNvPr id="5" name="フッター プレースホルダー 4">
            <a:extLst>
              <a:ext uri="{FF2B5EF4-FFF2-40B4-BE49-F238E27FC236}">
                <a16:creationId xmlns:a16="http://schemas.microsoft.com/office/drawing/2014/main" xmlns="" id="{A9E6FEEB-F10E-4827-8229-9C9BFD6C61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xmlns="" id="{77AECC7C-1972-4CAF-8D1B-5E66F7EE3E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7C16ED-E655-40EE-8E43-9116DC799A7E}" type="slidenum">
              <a:rPr kumimoji="1" lang="ja-JP" altLang="en-US" smtClean="0"/>
              <a:t>‹#›</a:t>
            </a:fld>
            <a:endParaRPr kumimoji="1" lang="ja-JP" altLang="en-US"/>
          </a:p>
        </p:txBody>
      </p:sp>
    </p:spTree>
    <p:extLst>
      <p:ext uri="{BB962C8B-B14F-4D97-AF65-F5344CB8AC3E}">
        <p14:creationId xmlns:p14="http://schemas.microsoft.com/office/powerpoint/2010/main" val="3394395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7B0F3053-4333-46D4-B7A0-03D44EB25A23}"/>
              </a:ext>
            </a:extLst>
          </p:cNvPr>
          <p:cNvSpPr>
            <a:spLocks noGrp="1"/>
          </p:cNvSpPr>
          <p:nvPr>
            <p:ph type="ctrTitle"/>
          </p:nvPr>
        </p:nvSpPr>
        <p:spPr/>
        <p:txBody>
          <a:bodyPr/>
          <a:lstStyle/>
          <a:p>
            <a:r>
              <a:rPr lang="en-GB"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New Regulation on Digital </a:t>
            </a:r>
            <a:r>
              <a:rPr lang="en-GB" altLang="ja-JP" sz="3200" kern="100" dirty="0" smtClean="0">
                <a:effectLst/>
                <a:latin typeface="游明朝" panose="02020400000000000000" pitchFamily="18" charset="-128"/>
                <a:ea typeface="游明朝" panose="02020400000000000000" pitchFamily="18" charset="-128"/>
                <a:cs typeface="Times New Roman" panose="02020603050405020304" pitchFamily="18" charset="0"/>
              </a:rPr>
              <a:t>Platforms</a:t>
            </a:r>
            <a:r>
              <a:rPr lang="ja-JP" altLang="en-US" sz="32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en-US" altLang="ja-JP" sz="3200" kern="100" dirty="0">
                <a:latin typeface="游明朝" panose="02020400000000000000" pitchFamily="18" charset="-128"/>
                <a:ea typeface="游明朝" panose="02020400000000000000" pitchFamily="18" charset="-128"/>
                <a:cs typeface="Times New Roman" panose="02020603050405020304" pitchFamily="18" charset="0"/>
              </a:rPr>
              <a:t/>
            </a:r>
            <a:br>
              <a:rPr lang="en-US" altLang="ja-JP" sz="3200" kern="100" dirty="0">
                <a:latin typeface="游明朝" panose="02020400000000000000" pitchFamily="18" charset="-128"/>
                <a:ea typeface="游明朝" panose="02020400000000000000" pitchFamily="18" charset="-128"/>
                <a:cs typeface="Times New Roman" panose="02020603050405020304" pitchFamily="18" charset="0"/>
              </a:rPr>
            </a:br>
            <a:r>
              <a:rPr lang="en-US" altLang="ja-JP" sz="3200" kern="100" dirty="0">
                <a:latin typeface="游明朝" panose="02020400000000000000" pitchFamily="18" charset="-128"/>
                <a:ea typeface="游明朝" panose="02020400000000000000" pitchFamily="18" charset="-128"/>
                <a:cs typeface="Times New Roman" panose="02020603050405020304" pitchFamily="18" charset="0"/>
              </a:rPr>
              <a:t/>
            </a:r>
            <a:br>
              <a:rPr lang="en-US" altLang="ja-JP" sz="3200" kern="100" dirty="0">
                <a:latin typeface="游明朝" panose="02020400000000000000" pitchFamily="18" charset="-128"/>
                <a:ea typeface="游明朝" panose="02020400000000000000" pitchFamily="18" charset="-128"/>
                <a:cs typeface="Times New Roman" panose="02020603050405020304" pitchFamily="18" charset="0"/>
              </a:rPr>
            </a:br>
            <a:r>
              <a:rPr lang="en-US" altLang="ja-JP" sz="3200" kern="100" dirty="0">
                <a:latin typeface="游明朝" panose="02020400000000000000" pitchFamily="18" charset="-128"/>
                <a:ea typeface="游明朝" panose="02020400000000000000" pitchFamily="18" charset="-128"/>
                <a:cs typeface="Times New Roman" panose="02020603050405020304" pitchFamily="18" charset="0"/>
              </a:rPr>
              <a:t>in</a:t>
            </a:r>
            <a:r>
              <a:rPr lang="ja-JP" altLang="en-US" sz="3200"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sz="3200" kern="100" dirty="0">
                <a:latin typeface="游明朝" panose="02020400000000000000" pitchFamily="18" charset="-128"/>
                <a:ea typeface="游明朝" panose="02020400000000000000" pitchFamily="18" charset="-128"/>
                <a:cs typeface="Times New Roman" panose="02020603050405020304" pitchFamily="18" charset="0"/>
              </a:rPr>
              <a:t>Japan</a:t>
            </a:r>
            <a:r>
              <a:rPr lang="ja-JP" altLang="en-US" sz="32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
            </a:r>
            <a:b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br>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r>
            <a:b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kumimoji="1" lang="ja-JP" altLang="en-US" dirty="0"/>
          </a:p>
        </p:txBody>
      </p:sp>
      <p:sp>
        <p:nvSpPr>
          <p:cNvPr id="3" name="字幕 2">
            <a:extLst>
              <a:ext uri="{FF2B5EF4-FFF2-40B4-BE49-F238E27FC236}">
                <a16:creationId xmlns:a16="http://schemas.microsoft.com/office/drawing/2014/main" xmlns="" id="{D6AB88A6-DA2A-453F-9669-08CD1210F44B}"/>
              </a:ext>
            </a:extLst>
          </p:cNvPr>
          <p:cNvSpPr>
            <a:spLocks noGrp="1"/>
          </p:cNvSpPr>
          <p:nvPr>
            <p:ph type="subTitle" idx="1"/>
          </p:nvPr>
        </p:nvSpPr>
        <p:spPr/>
        <p:txBody>
          <a:bodyPr>
            <a:normAutofit/>
          </a:bodyPr>
          <a:lstStyle/>
          <a:p>
            <a:r>
              <a:rPr lang="en-GB"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Trading on Internet Platforms and Liability of Platform Operators   </a:t>
            </a:r>
            <a:r>
              <a:rPr lang="ja-JP"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
            </a:r>
            <a:br>
              <a:rPr lang="ja-JP"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br>
            <a:r>
              <a:rPr lang="en-GB"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　　　　　　　　　　　　　　　　　　　　</a:t>
            </a:r>
            <a:br>
              <a:rPr lang="ja-JP"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br>
            <a:r>
              <a:rPr lang="en-GB" altLang="ja-JP" sz="2400" dirty="0">
                <a:effectLst/>
                <a:latin typeface="游明朝" panose="02020400000000000000" pitchFamily="18" charset="-128"/>
                <a:cs typeface="Times New Roman" panose="02020603050405020304" pitchFamily="18" charset="0"/>
              </a:rPr>
              <a:t>Kunihiro Nakata, </a:t>
            </a:r>
          </a:p>
          <a:p>
            <a:r>
              <a:rPr lang="en-GB" altLang="ja-JP" sz="2400" dirty="0" err="1">
                <a:effectLst/>
                <a:latin typeface="游明朝" panose="02020400000000000000" pitchFamily="18" charset="-128"/>
                <a:cs typeface="Times New Roman" panose="02020603050405020304" pitchFamily="18" charset="0"/>
              </a:rPr>
              <a:t>Ryukoku</a:t>
            </a:r>
            <a:r>
              <a:rPr lang="en-GB" altLang="ja-JP" sz="2400" dirty="0">
                <a:effectLst/>
                <a:latin typeface="游明朝" panose="02020400000000000000" pitchFamily="18" charset="-128"/>
                <a:cs typeface="Times New Roman" panose="02020603050405020304" pitchFamily="18" charset="0"/>
              </a:rPr>
              <a:t> University, Faculty of Law (Kyoto, </a:t>
            </a:r>
            <a:r>
              <a:rPr lang="en-GB" altLang="ja-JP" dirty="0">
                <a:latin typeface="游明朝" panose="02020400000000000000" pitchFamily="18" charset="-128"/>
                <a:cs typeface="Times New Roman" panose="02020603050405020304" pitchFamily="18" charset="0"/>
              </a:rPr>
              <a:t>J</a:t>
            </a:r>
            <a:r>
              <a:rPr lang="en-GB" altLang="ja-JP" sz="2400" dirty="0">
                <a:effectLst/>
                <a:latin typeface="游明朝" panose="02020400000000000000" pitchFamily="18" charset="-128"/>
                <a:cs typeface="Times New Roman" panose="02020603050405020304" pitchFamily="18" charset="0"/>
              </a:rPr>
              <a:t>apan)</a:t>
            </a:r>
            <a:endParaRPr kumimoji="1" lang="ja-JP" altLang="en-US" dirty="0"/>
          </a:p>
        </p:txBody>
      </p:sp>
    </p:spTree>
    <p:extLst>
      <p:ext uri="{BB962C8B-B14F-4D97-AF65-F5344CB8AC3E}">
        <p14:creationId xmlns:p14="http://schemas.microsoft.com/office/powerpoint/2010/main" val="2159250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16C8579A-55D4-4402-8749-F9F1AEDA4136}"/>
              </a:ext>
            </a:extLst>
          </p:cNvPr>
          <p:cNvSpPr>
            <a:spLocks noGrp="1"/>
          </p:cNvSpPr>
          <p:nvPr>
            <p:ph type="title"/>
          </p:nvPr>
        </p:nvSpPr>
        <p:spPr/>
        <p:txBody>
          <a:bodyPr>
            <a:normAutofit fontScale="90000"/>
          </a:bodyPr>
          <a:lstStyle/>
          <a:p>
            <a:r>
              <a:rPr kumimoji="1" lang="ja-JP"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３　</a:t>
            </a:r>
            <a:r>
              <a:rPr kumimoji="1" lang="en-GB"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Current Status and Legal Framework of Platform Trading(2)</a:t>
            </a:r>
            <a:r>
              <a:rPr kumimoji="1" lang="ja-JP"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r>
            <a:br>
              <a:rPr kumimoji="1" lang="ja-JP"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r>
              <a:rPr kumimoji="1" lang="ja-JP"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1" lang="en-US"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1" lang="en-GB"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The Expansion of Platform Trading</a:t>
            </a:r>
            <a:r>
              <a:rPr kumimoji="1" lang="ja-JP"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r>
            <a:br>
              <a:rPr kumimoji="1" lang="ja-JP"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endParaRPr kumimoji="1" lang="ja-JP" altLang="en-US" dirty="0"/>
          </a:p>
        </p:txBody>
      </p:sp>
      <p:sp>
        <p:nvSpPr>
          <p:cNvPr id="3" name="コンテンツ プレースホルダー 2">
            <a:extLst>
              <a:ext uri="{FF2B5EF4-FFF2-40B4-BE49-F238E27FC236}">
                <a16:creationId xmlns:a16="http://schemas.microsoft.com/office/drawing/2014/main" xmlns="" id="{9ABAE121-CC77-4FF2-99F4-A69BABADEF3C}"/>
              </a:ext>
            </a:extLst>
          </p:cNvPr>
          <p:cNvSpPr>
            <a:spLocks noGrp="1"/>
          </p:cNvSpPr>
          <p:nvPr>
            <p:ph idx="1"/>
          </p:nvPr>
        </p:nvSpPr>
        <p:spPr>
          <a:xfrm>
            <a:off x="838200" y="1385455"/>
            <a:ext cx="10515600" cy="4791508"/>
          </a:xfrm>
        </p:spPr>
        <p:txBody>
          <a:bodyPr/>
          <a:lstStyle/>
          <a:p>
            <a:r>
              <a:rPr lang="en-GB" altLang="ja-JP" sz="2800" dirty="0">
                <a:effectLst/>
                <a:latin typeface="游明朝" panose="02020400000000000000" pitchFamily="18" charset="-128"/>
                <a:cs typeface="Times New Roman" panose="02020603050405020304" pitchFamily="18" charset="0"/>
              </a:rPr>
              <a:t>According to statistics, the market size of B2C e-commerce reached JPY 17,9845 in 2018 (up 8.96% from the previous year). </a:t>
            </a:r>
          </a:p>
          <a:p>
            <a:r>
              <a:rPr lang="en-GB" altLang="ja-JP" sz="2800" dirty="0">
                <a:effectLst/>
                <a:latin typeface="游明朝" panose="02020400000000000000" pitchFamily="18" charset="-128"/>
                <a:cs typeface="Times New Roman" panose="02020603050405020304" pitchFamily="18" charset="0"/>
              </a:rPr>
              <a:t>Of this, the B2C market size for the sale of goods (products) was JPY 9,229.2 billion, of which transactions via smartphones made up JPY 3,655.2 billion (up 21.5% from the previous year; 39.3% of total product sales). </a:t>
            </a:r>
          </a:p>
          <a:p>
            <a:r>
              <a:rPr lang="en-GB" altLang="ja-JP" sz="2800" dirty="0">
                <a:effectLst/>
                <a:latin typeface="游明朝" panose="02020400000000000000" pitchFamily="18" charset="-128"/>
                <a:cs typeface="Times New Roman" panose="02020603050405020304" pitchFamily="18" charset="0"/>
              </a:rPr>
              <a:t>The market size of trading through flea market apps increased to JPY 639.2 billion in 2018 (JPY 483.5 billion in 2017) due to the spread of smartphones.</a:t>
            </a:r>
            <a:endParaRPr kumimoji="1" lang="ja-JP" altLang="en-US" dirty="0"/>
          </a:p>
        </p:txBody>
      </p:sp>
    </p:spTree>
    <p:extLst>
      <p:ext uri="{BB962C8B-B14F-4D97-AF65-F5344CB8AC3E}">
        <p14:creationId xmlns:p14="http://schemas.microsoft.com/office/powerpoint/2010/main" val="21246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71F6BC00-3196-4A7E-9A9E-4854CBB65907}"/>
              </a:ext>
            </a:extLst>
          </p:cNvPr>
          <p:cNvSpPr>
            <a:spLocks noGrp="1"/>
          </p:cNvSpPr>
          <p:nvPr>
            <p:ph type="title"/>
          </p:nvPr>
        </p:nvSpPr>
        <p:spPr>
          <a:xfrm>
            <a:off x="838200" y="365126"/>
            <a:ext cx="10515600" cy="1120082"/>
          </a:xfrm>
        </p:spPr>
        <p:txBody>
          <a:bodyPr>
            <a:normAutofit/>
          </a:bodyPr>
          <a:lstStyle/>
          <a:p>
            <a:r>
              <a:rPr kumimoji="1" lang="ja-JP"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３　</a:t>
            </a:r>
            <a: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Current Status and Legal Framework of Platform Trading(3) </a:t>
            </a:r>
            <a:b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1" lang="en-GB" altLang="ja-JP" sz="2400" b="0" i="0" u="none" strike="noStrike" kern="1200" cap="none" spc="0" normalizeH="0" baseline="0" noProof="0" dirty="0">
                <a:ln>
                  <a:noFill/>
                </a:ln>
                <a:solidFill>
                  <a:prstClr val="black"/>
                </a:solidFill>
                <a:effectLst/>
                <a:uLnTx/>
                <a:uFillTx/>
                <a:latin typeface="游明朝" panose="02020400000000000000" pitchFamily="18" charset="-128"/>
                <a:ea typeface="游ゴシック Light" panose="020B0300000000000000" pitchFamily="50" charset="-128"/>
                <a:cs typeface="Times New Roman" panose="02020603050405020304" pitchFamily="18" charset="0"/>
              </a:rPr>
              <a:t>Legal Mechanisms of Platform Trading</a:t>
            </a:r>
            <a:endParaRPr kumimoji="1" lang="ja-JP" altLang="en-US" sz="2400" dirty="0"/>
          </a:p>
        </p:txBody>
      </p:sp>
      <p:sp>
        <p:nvSpPr>
          <p:cNvPr id="3" name="コンテンツ プレースホルダー 2">
            <a:extLst>
              <a:ext uri="{FF2B5EF4-FFF2-40B4-BE49-F238E27FC236}">
                <a16:creationId xmlns:a16="http://schemas.microsoft.com/office/drawing/2014/main" xmlns="" id="{43867059-1D09-49FA-932F-12CB9568A47F}"/>
              </a:ext>
            </a:extLst>
          </p:cNvPr>
          <p:cNvSpPr>
            <a:spLocks noGrp="1"/>
          </p:cNvSpPr>
          <p:nvPr>
            <p:ph idx="1"/>
          </p:nvPr>
        </p:nvSpPr>
        <p:spPr>
          <a:xfrm>
            <a:off x="838200" y="1612669"/>
            <a:ext cx="10515600" cy="4564294"/>
          </a:xfrm>
        </p:spPr>
        <p:txBody>
          <a:bodyPr>
            <a:noAutofit/>
          </a:bodyPr>
          <a:lstStyle/>
          <a:p>
            <a:pPr indent="133350" algn="just"/>
            <a:r>
              <a:rPr lang="en-GB"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The PF Report considers the mechanism of platform trading by distinguishing what are referred to as B2C- and C2C-platforms.</a:t>
            </a:r>
            <a:endParaRPr lang="ja-JP" alt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en-GB"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Terminology:</a:t>
            </a:r>
            <a:r>
              <a:rPr lang="en-GB" altLang="ja-JP" sz="2400" kern="100" dirty="0">
                <a:latin typeface="游明朝" panose="02020400000000000000" pitchFamily="18" charset="-128"/>
                <a:ea typeface="游明朝" panose="02020400000000000000" pitchFamily="18" charset="-128"/>
                <a:cs typeface="Times New Roman" panose="02020603050405020304" pitchFamily="18" charset="0"/>
              </a:rPr>
              <a:t> T</a:t>
            </a:r>
            <a:r>
              <a:rPr lang="en-GB"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he contract for use between the platform operator and each user is called </a:t>
            </a:r>
            <a:r>
              <a:rPr lang="en-GB"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a platform usage contract</a:t>
            </a:r>
            <a:r>
              <a:rPr lang="en-GB"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GB" altLang="ja-JP" sz="2400" b="1" kern="100" dirty="0">
                <a:effectLst/>
                <a:latin typeface="游明朝" panose="02020400000000000000" pitchFamily="18" charset="-128"/>
                <a:ea typeface="游明朝" panose="02020400000000000000" pitchFamily="18" charset="-128"/>
                <a:cs typeface="Times New Roman" panose="02020603050405020304" pitchFamily="18" charset="0"/>
              </a:rPr>
              <a:t>usage contract</a:t>
            </a:r>
            <a:r>
              <a:rPr lang="en-GB"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 while the contract between two users is called a user-to-user contract.</a:t>
            </a:r>
            <a:endParaRPr lang="ja-JP" altLang="ja-JP" sz="24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GB" altLang="ja-JP" sz="2400" dirty="0">
                <a:effectLst/>
                <a:latin typeface="游明朝" panose="02020400000000000000" pitchFamily="18" charset="-128"/>
                <a:cs typeface="Times New Roman" panose="02020603050405020304" pitchFamily="18" charset="0"/>
              </a:rPr>
              <a:t>Under the B2C-platform transaction model, it is necessary to first conclude a usage contract (contract1) between C (consumer, user) and PF (platform operator). At this stage, a usage contract (contract 2) between B (business operator, user) and PF has already been established. </a:t>
            </a:r>
          </a:p>
          <a:p>
            <a:r>
              <a:rPr lang="en-GB" altLang="ja-JP" sz="2400" dirty="0">
                <a:effectLst/>
                <a:latin typeface="游明朝" panose="02020400000000000000" pitchFamily="18" charset="-128"/>
                <a:cs typeface="Times New Roman" panose="02020603050405020304" pitchFamily="18" charset="0"/>
              </a:rPr>
              <a:t>This basic mechanism creates the possibility of transactions that allow the transfer of property. </a:t>
            </a:r>
            <a:r>
              <a:rPr lang="en-GB" altLang="ja-JP" sz="2400" dirty="0">
                <a:latin typeface="游明朝" panose="02020400000000000000" pitchFamily="18" charset="-128"/>
                <a:cs typeface="Times New Roman" panose="02020603050405020304" pitchFamily="18" charset="0"/>
              </a:rPr>
              <a:t>A</a:t>
            </a:r>
            <a:r>
              <a:rPr lang="en-GB" altLang="ja-JP" sz="2400" dirty="0">
                <a:effectLst/>
                <a:latin typeface="游明朝" panose="02020400000000000000" pitchFamily="18" charset="-128"/>
                <a:cs typeface="Times New Roman" panose="02020603050405020304" pitchFamily="18" charset="0"/>
              </a:rPr>
              <a:t> contract (contract 3) between the two parties will be concluded as a basis for this transfer of goods.</a:t>
            </a:r>
            <a:endParaRPr kumimoji="1" lang="ja-JP" altLang="en-US" sz="2400" dirty="0"/>
          </a:p>
        </p:txBody>
      </p:sp>
    </p:spTree>
    <p:extLst>
      <p:ext uri="{BB962C8B-B14F-4D97-AF65-F5344CB8AC3E}">
        <p14:creationId xmlns:p14="http://schemas.microsoft.com/office/powerpoint/2010/main" val="802897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55C1E92-7A77-48A9-876F-2867E3E6BD83}"/>
              </a:ext>
            </a:extLst>
          </p:cNvPr>
          <p:cNvSpPr>
            <a:spLocks noGrp="1"/>
          </p:cNvSpPr>
          <p:nvPr>
            <p:ph type="title"/>
          </p:nvPr>
        </p:nvSpPr>
        <p:spPr>
          <a:xfrm>
            <a:off x="838200" y="365125"/>
            <a:ext cx="10515600" cy="1042497"/>
          </a:xfrm>
        </p:spPr>
        <p:txBody>
          <a:bodyPr/>
          <a:lstStyle/>
          <a:p>
            <a:r>
              <a:rPr kumimoji="1" lang="ja-JP"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３　</a:t>
            </a:r>
            <a: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Current Status and Legal Framework of Platform Trading(4) </a:t>
            </a:r>
            <a:b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1" lang="en-GB" altLang="ja-JP" sz="2400" b="0" i="0" u="none" strike="noStrike" kern="1200" cap="none" spc="0" normalizeH="0" baseline="0" noProof="0" dirty="0">
                <a:ln>
                  <a:noFill/>
                </a:ln>
                <a:solidFill>
                  <a:prstClr val="black"/>
                </a:solidFill>
                <a:effectLst/>
                <a:uLnTx/>
                <a:uFillTx/>
                <a:latin typeface="游明朝" panose="02020400000000000000" pitchFamily="18" charset="-128"/>
                <a:ea typeface="游ゴシック Light" panose="020B0300000000000000" pitchFamily="50" charset="-128"/>
                <a:cs typeface="Times New Roman" panose="02020603050405020304" pitchFamily="18" charset="0"/>
              </a:rPr>
              <a:t>Legal Mechanisms of Platform Trading</a:t>
            </a:r>
            <a:endParaRPr kumimoji="1" lang="ja-JP" altLang="en-US" dirty="0"/>
          </a:p>
        </p:txBody>
      </p:sp>
      <p:sp>
        <p:nvSpPr>
          <p:cNvPr id="3" name="コンテンツ プレースホルダー 2">
            <a:extLst>
              <a:ext uri="{FF2B5EF4-FFF2-40B4-BE49-F238E27FC236}">
                <a16:creationId xmlns:a16="http://schemas.microsoft.com/office/drawing/2014/main" xmlns="" id="{FE1E547C-D941-4E43-84F3-C9BFBF4BE2D3}"/>
              </a:ext>
            </a:extLst>
          </p:cNvPr>
          <p:cNvSpPr>
            <a:spLocks noGrp="1"/>
          </p:cNvSpPr>
          <p:nvPr>
            <p:ph idx="1"/>
          </p:nvPr>
        </p:nvSpPr>
        <p:spPr>
          <a:xfrm>
            <a:off x="838200" y="1507375"/>
            <a:ext cx="10515600" cy="4669588"/>
          </a:xfrm>
        </p:spPr>
        <p:txBody>
          <a:bodyPr/>
          <a:lstStyle/>
          <a:p>
            <a:r>
              <a:rPr lang="en-GB" altLang="ja-JP" sz="2800" dirty="0">
                <a:effectLst/>
                <a:latin typeface="游明朝" panose="02020400000000000000" pitchFamily="18" charset="-128"/>
                <a:cs typeface="Times New Roman" panose="02020603050405020304" pitchFamily="18" charset="0"/>
              </a:rPr>
              <a:t>As for the C2C-platforms, the same relationships as explained just above can be found in this type of </a:t>
            </a:r>
            <a:r>
              <a:rPr lang="en-GB" altLang="ja-JP" dirty="0">
                <a:latin typeface="游明朝" panose="02020400000000000000" pitchFamily="18" charset="-128"/>
                <a:cs typeface="Times New Roman" panose="02020603050405020304" pitchFamily="18" charset="0"/>
              </a:rPr>
              <a:t>platforms</a:t>
            </a:r>
            <a:r>
              <a:rPr lang="en-GB" altLang="ja-JP" sz="2800" dirty="0">
                <a:effectLst/>
                <a:latin typeface="游明朝" panose="02020400000000000000" pitchFamily="18" charset="-128"/>
                <a:cs typeface="Times New Roman" panose="02020603050405020304" pitchFamily="18" charset="0"/>
              </a:rPr>
              <a:t>:</a:t>
            </a:r>
          </a:p>
          <a:p>
            <a:r>
              <a:rPr lang="en-GB" altLang="ja-JP" sz="2800" dirty="0">
                <a:effectLst/>
                <a:latin typeface="游明朝" panose="02020400000000000000" pitchFamily="18" charset="-128"/>
                <a:cs typeface="Times New Roman" panose="02020603050405020304" pitchFamily="18" charset="0"/>
              </a:rPr>
              <a:t> A usage contract (1) between C1 (purchaser) and PF, as well as a usage contract (2) between C2 (provider) and PF </a:t>
            </a:r>
            <a:r>
              <a:rPr lang="en-GB" altLang="ja-JP" dirty="0">
                <a:latin typeface="游明朝" panose="02020400000000000000" pitchFamily="18" charset="-128"/>
                <a:cs typeface="Times New Roman" panose="02020603050405020304" pitchFamily="18" charset="0"/>
              </a:rPr>
              <a:t>are</a:t>
            </a:r>
            <a:r>
              <a:rPr lang="en-GB" altLang="ja-JP" sz="2800" dirty="0">
                <a:effectLst/>
                <a:latin typeface="游明朝" panose="02020400000000000000" pitchFamily="18" charset="-128"/>
                <a:cs typeface="Times New Roman" panose="02020603050405020304" pitchFamily="18" charset="0"/>
              </a:rPr>
              <a:t> concluded. </a:t>
            </a:r>
          </a:p>
          <a:p>
            <a:r>
              <a:rPr lang="en-GB" altLang="ja-JP" sz="2800" dirty="0">
                <a:effectLst/>
                <a:latin typeface="游明朝" panose="02020400000000000000" pitchFamily="18" charset="-128"/>
                <a:cs typeface="Times New Roman" panose="02020603050405020304" pitchFamily="18" charset="0"/>
              </a:rPr>
              <a:t>The existence of these two usage contracts opens the possibility of a contract (3)(e.g., a sales contract, a service provision contract, etc.) being formed between C1 and C2.</a:t>
            </a:r>
            <a:endParaRPr kumimoji="1" lang="ja-JP" altLang="en-US" dirty="0"/>
          </a:p>
        </p:txBody>
      </p:sp>
    </p:spTree>
    <p:extLst>
      <p:ext uri="{BB962C8B-B14F-4D97-AF65-F5344CB8AC3E}">
        <p14:creationId xmlns:p14="http://schemas.microsoft.com/office/powerpoint/2010/main" val="1970806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9704F2B-8B07-41DF-AA88-C98815684532}"/>
              </a:ext>
            </a:extLst>
          </p:cNvPr>
          <p:cNvSpPr>
            <a:spLocks noGrp="1"/>
          </p:cNvSpPr>
          <p:nvPr>
            <p:ph type="title"/>
          </p:nvPr>
        </p:nvSpPr>
        <p:spPr/>
        <p:txBody>
          <a:bodyPr/>
          <a:lstStyle/>
          <a:p>
            <a:r>
              <a:rPr kumimoji="1" lang="ja-JP"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３　</a:t>
            </a:r>
            <a: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Current Status and Legal Framework of Platform Trading(5) </a:t>
            </a:r>
            <a:b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1" lang="en-GB" altLang="ja-JP" sz="2400" b="0" i="0" u="none" strike="noStrike" kern="1200" cap="none" spc="0" normalizeH="0" baseline="0" noProof="0" dirty="0">
                <a:ln>
                  <a:noFill/>
                </a:ln>
                <a:solidFill>
                  <a:prstClr val="black"/>
                </a:solidFill>
                <a:effectLst/>
                <a:uLnTx/>
                <a:uFillTx/>
                <a:latin typeface="游明朝" panose="02020400000000000000" pitchFamily="18" charset="-128"/>
                <a:ea typeface="游ゴシック Light" panose="020B0300000000000000" pitchFamily="50" charset="-128"/>
                <a:cs typeface="Times New Roman" panose="02020603050405020304" pitchFamily="18" charset="0"/>
              </a:rPr>
              <a:t>Legal Mechanisms of Platform Trading</a:t>
            </a:r>
            <a:endParaRPr kumimoji="1" lang="ja-JP" altLang="en-US" dirty="0"/>
          </a:p>
        </p:txBody>
      </p:sp>
      <p:sp>
        <p:nvSpPr>
          <p:cNvPr id="3" name="コンテンツ プレースホルダー 2">
            <a:extLst>
              <a:ext uri="{FF2B5EF4-FFF2-40B4-BE49-F238E27FC236}">
                <a16:creationId xmlns:a16="http://schemas.microsoft.com/office/drawing/2014/main" xmlns="" id="{83086920-ECC5-4C71-A615-83B7FA33246A}"/>
              </a:ext>
            </a:extLst>
          </p:cNvPr>
          <p:cNvSpPr>
            <a:spLocks noGrp="1"/>
          </p:cNvSpPr>
          <p:nvPr>
            <p:ph idx="1"/>
          </p:nvPr>
        </p:nvSpPr>
        <p:spPr/>
        <p:txBody>
          <a:bodyPr>
            <a:normAutofit fontScale="92500" lnSpcReduction="10000"/>
          </a:bodyPr>
          <a:lstStyle/>
          <a:p>
            <a:r>
              <a:rPr lang="en-GB" altLang="ja-JP" sz="2800" dirty="0">
                <a:effectLst/>
                <a:latin typeface="游明朝" panose="02020400000000000000" pitchFamily="18" charset="-128"/>
                <a:cs typeface="Times New Roman" panose="02020603050405020304" pitchFamily="18" charset="0"/>
              </a:rPr>
              <a:t>Under the premise that platforms transactions take on this three-party contractual structure, the existence of the three contracts can be assumed for both the B2C- and the C2C-platforms and these contracts are interrelated in a conditional </a:t>
            </a:r>
            <a:r>
              <a:rPr lang="en-GB" altLang="ja-JP" sz="2800">
                <a:effectLst/>
                <a:latin typeface="游明朝" panose="02020400000000000000" pitchFamily="18" charset="-128"/>
                <a:cs typeface="Times New Roman" panose="02020603050405020304" pitchFamily="18" charset="0"/>
              </a:rPr>
              <a:t>relationship.</a:t>
            </a:r>
            <a:endParaRPr lang="en-GB" altLang="ja-JP" sz="2800" dirty="0">
              <a:effectLst/>
              <a:latin typeface="游明朝" panose="02020400000000000000" pitchFamily="18" charset="-128"/>
              <a:cs typeface="Times New Roman" panose="02020603050405020304" pitchFamily="18" charset="0"/>
            </a:endParaRPr>
          </a:p>
          <a:p>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From the perspective of consumer law, </a:t>
            </a:r>
            <a:r>
              <a:rPr lang="en-GB" altLang="ja-JP" kern="100" dirty="0">
                <a:latin typeface="游明朝" panose="02020400000000000000" pitchFamily="18" charset="-128"/>
                <a:ea typeface="游明朝" panose="02020400000000000000" pitchFamily="18" charset="-128"/>
                <a:cs typeface="Times New Roman" panose="02020603050405020304" pitchFamily="18" charset="0"/>
              </a:rPr>
              <a:t>i</a:t>
            </a:r>
            <a:r>
              <a:rPr lang="en-GB" altLang="ja-JP" sz="2800" dirty="0">
                <a:effectLst/>
                <a:latin typeface="游明朝" panose="02020400000000000000" pitchFamily="18" charset="-128"/>
                <a:cs typeface="Times New Roman" panose="02020603050405020304" pitchFamily="18" charset="0"/>
              </a:rPr>
              <a:t>n C2C-platform transactions, the user contract between C1 and C2 is considered to be an individual transaction. </a:t>
            </a:r>
          </a:p>
          <a:p>
            <a:r>
              <a:rPr lang="en-GB" altLang="ja-JP" dirty="0">
                <a:latin typeface="游明朝" panose="02020400000000000000" pitchFamily="18" charset="-128"/>
                <a:cs typeface="Times New Roman" panose="02020603050405020304" pitchFamily="18" charset="0"/>
              </a:rPr>
              <a:t>T</a:t>
            </a:r>
            <a:r>
              <a:rPr lang="en-GB" altLang="ja-JP" sz="2800" dirty="0">
                <a:effectLst/>
                <a:latin typeface="游明朝" panose="02020400000000000000" pitchFamily="18" charset="-128"/>
                <a:cs typeface="Times New Roman" panose="02020603050405020304" pitchFamily="18" charset="0"/>
              </a:rPr>
              <a:t>here is the danger that general consumer protection regulation loses its function.</a:t>
            </a:r>
          </a:p>
          <a:p>
            <a:r>
              <a:rPr lang="en-GB" altLang="ja-JP" dirty="0">
                <a:latin typeface="游明朝" panose="02020400000000000000" pitchFamily="18" charset="-128"/>
                <a:cs typeface="Times New Roman" panose="02020603050405020304" pitchFamily="18" charset="0"/>
              </a:rPr>
              <a:t>I</a:t>
            </a:r>
            <a:r>
              <a:rPr lang="en-GB" altLang="ja-JP" sz="2800" dirty="0">
                <a:effectLst/>
                <a:latin typeface="游明朝" panose="02020400000000000000" pitchFamily="18" charset="-128"/>
                <a:cs typeface="Times New Roman" panose="02020603050405020304" pitchFamily="18" charset="0"/>
              </a:rPr>
              <a:t>f C2C-transaction troubles </a:t>
            </a:r>
            <a:r>
              <a:rPr lang="en-GB" altLang="ja-JP" dirty="0">
                <a:latin typeface="游明朝" panose="02020400000000000000" pitchFamily="18" charset="-128"/>
                <a:cs typeface="Times New Roman" panose="02020603050405020304" pitchFamily="18" charset="0"/>
              </a:rPr>
              <a:t>are</a:t>
            </a:r>
            <a:r>
              <a:rPr lang="en-GB" altLang="ja-JP" sz="2800" dirty="0">
                <a:effectLst/>
                <a:latin typeface="游明朝" panose="02020400000000000000" pitchFamily="18" charset="-128"/>
                <a:cs typeface="Times New Roman" panose="02020603050405020304" pitchFamily="18" charset="0"/>
              </a:rPr>
              <a:t> classified as private disputes, it will not be possible to receive the support of consumer affairs centres. </a:t>
            </a:r>
            <a:endParaRPr kumimoji="1" lang="en-GB" altLang="ja-JP" dirty="0">
              <a:latin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863220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18D15368-69A2-4BA2-8C8A-00C08FEABBB0}"/>
              </a:ext>
            </a:extLst>
          </p:cNvPr>
          <p:cNvSpPr>
            <a:spLocks noGrp="1"/>
          </p:cNvSpPr>
          <p:nvPr>
            <p:ph type="title"/>
          </p:nvPr>
        </p:nvSpPr>
        <p:spPr>
          <a:xfrm>
            <a:off x="838200" y="365126"/>
            <a:ext cx="10515600" cy="1192126"/>
          </a:xfrm>
        </p:spPr>
        <p:txBody>
          <a:bodyPr>
            <a:normAutofit fontScale="90000"/>
          </a:bodyPr>
          <a:lstStyle/>
          <a:p>
            <a:r>
              <a:rPr lang="en-US" altLang="ja-JP" sz="2700" kern="100" dirty="0">
                <a:latin typeface="游明朝" panose="02020400000000000000" pitchFamily="18" charset="-128"/>
                <a:ea typeface="游明朝" panose="02020400000000000000" pitchFamily="18" charset="-128"/>
                <a:cs typeface="Times New Roman" panose="02020603050405020304" pitchFamily="18" charset="0"/>
              </a:rPr>
              <a:t/>
            </a:r>
            <a:br>
              <a:rPr lang="en-US" altLang="ja-JP" sz="2700" kern="100" dirty="0">
                <a:latin typeface="游明朝" panose="02020400000000000000" pitchFamily="18" charset="-128"/>
                <a:ea typeface="游明朝" panose="02020400000000000000" pitchFamily="18" charset="-128"/>
                <a:cs typeface="Times New Roman" panose="02020603050405020304" pitchFamily="18" charset="0"/>
              </a:rPr>
            </a:br>
            <a:r>
              <a:rPr lang="en-US" altLang="ja-JP" sz="2700" kern="100" dirty="0">
                <a:latin typeface="游明朝" panose="02020400000000000000" pitchFamily="18" charset="-128"/>
                <a:ea typeface="游明朝" panose="02020400000000000000" pitchFamily="18" charset="-128"/>
                <a:cs typeface="Times New Roman" panose="02020603050405020304" pitchFamily="18" charset="0"/>
              </a:rPr>
              <a:t>4</a:t>
            </a:r>
            <a:r>
              <a:rPr lang="ja-JP" altLang="ja-JP" sz="27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GB" altLang="ja-JP" sz="2700" kern="100" dirty="0">
                <a:effectLst/>
                <a:latin typeface="游明朝" panose="02020400000000000000" pitchFamily="18" charset="-128"/>
                <a:ea typeface="游明朝" panose="02020400000000000000" pitchFamily="18" charset="-128"/>
                <a:cs typeface="Times New Roman" panose="02020603050405020304" pitchFamily="18" charset="0"/>
              </a:rPr>
              <a:t>How to Perceive the Liability of Platform Operators(1): </a:t>
            </a:r>
            <a:br>
              <a:rPr lang="en-GB" altLang="ja-JP" sz="2700" kern="100" dirty="0">
                <a:effectLst/>
                <a:latin typeface="游明朝" panose="02020400000000000000" pitchFamily="18" charset="-128"/>
                <a:ea typeface="游明朝" panose="02020400000000000000" pitchFamily="18" charset="-128"/>
                <a:cs typeface="Times New Roman" panose="02020603050405020304" pitchFamily="18" charset="0"/>
              </a:rPr>
            </a:br>
            <a:r>
              <a:rPr lang="en-GB" altLang="ja-JP" sz="2700" kern="100" dirty="0">
                <a:effectLst/>
                <a:latin typeface="游明朝" panose="02020400000000000000" pitchFamily="18" charset="-128"/>
                <a:ea typeface="游明朝" panose="02020400000000000000" pitchFamily="18" charset="-128"/>
                <a:cs typeface="Times New Roman" panose="02020603050405020304" pitchFamily="18" charset="0"/>
              </a:rPr>
              <a:t>        -Two Approaches</a:t>
            </a:r>
            <a:r>
              <a:rPr lang="ja-JP" altLang="ja-JP" sz="2700" kern="100" dirty="0">
                <a:effectLst/>
                <a:latin typeface="游明朝" panose="02020400000000000000" pitchFamily="18" charset="-128"/>
                <a:ea typeface="游明朝" panose="02020400000000000000" pitchFamily="18" charset="-128"/>
                <a:cs typeface="Times New Roman" panose="02020603050405020304" pitchFamily="18" charset="0"/>
              </a:rPr>
              <a:t/>
            </a:r>
            <a:br>
              <a:rPr lang="ja-JP" altLang="ja-JP" sz="27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r>
            <a:b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br>
            <a:endParaRPr kumimoji="1" lang="ja-JP" altLang="en-US" dirty="0"/>
          </a:p>
        </p:txBody>
      </p:sp>
      <p:sp>
        <p:nvSpPr>
          <p:cNvPr id="3" name="コンテンツ プレースホルダー 2">
            <a:extLst>
              <a:ext uri="{FF2B5EF4-FFF2-40B4-BE49-F238E27FC236}">
                <a16:creationId xmlns:a16="http://schemas.microsoft.com/office/drawing/2014/main" xmlns="" id="{206C544D-73A2-4224-BC18-4955936AB94C}"/>
              </a:ext>
            </a:extLst>
          </p:cNvPr>
          <p:cNvSpPr>
            <a:spLocks noGrp="1"/>
          </p:cNvSpPr>
          <p:nvPr>
            <p:ph idx="1"/>
          </p:nvPr>
        </p:nvSpPr>
        <p:spPr/>
        <p:txBody>
          <a:bodyPr>
            <a:normAutofit lnSpcReduction="10000"/>
          </a:bodyPr>
          <a:lstStyle/>
          <a:p>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(A)</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Formal Approach</a:t>
            </a:r>
          </a:p>
          <a:p>
            <a:r>
              <a:rPr lang="en-GB" altLang="ja-JP" sz="2800" dirty="0">
                <a:effectLst/>
                <a:latin typeface="游明朝" panose="02020400000000000000" pitchFamily="18" charset="-128"/>
                <a:cs typeface="Times New Roman" panose="02020603050405020304" pitchFamily="18" charset="0"/>
              </a:rPr>
              <a:t>When regarding these relationships as formal three-sided contracts, it can be argued that each contract is separate. From the classical view that presupposes the relative effect of contracts, the platform operator does not, in principle, bear any contractual liability under the user-to-user contract. </a:t>
            </a:r>
          </a:p>
          <a:p>
            <a:r>
              <a:rPr lang="en-GB" altLang="ja-JP" sz="2800" dirty="0">
                <a:effectLst/>
                <a:latin typeface="游明朝" panose="02020400000000000000" pitchFamily="18" charset="-128"/>
                <a:cs typeface="Times New Roman" panose="02020603050405020304" pitchFamily="18" charset="0"/>
              </a:rPr>
              <a:t>This position emphasizes legal form.</a:t>
            </a:r>
          </a:p>
          <a:p>
            <a:r>
              <a:rPr lang="en-GB" altLang="ja-JP" sz="1800" dirty="0">
                <a:effectLst/>
                <a:latin typeface="游明朝" panose="02020400000000000000" pitchFamily="18" charset="-128"/>
                <a:cs typeface="Times New Roman" panose="02020603050405020304" pitchFamily="18" charset="0"/>
              </a:rPr>
              <a:t>The formal approach can be found in the “e-commerce rules”, according to which the platform operator is not principally responsible for user-to-user contracts, but may be exceptionally liable in certain cases only, depending on the state of "place".</a:t>
            </a:r>
            <a:r>
              <a:rPr lang="ja-JP" altLang="ja-JP" dirty="0">
                <a:effectLst/>
              </a:rPr>
              <a:t> </a:t>
            </a:r>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See METI, Interpretative Guidelines on Electronic Commerce and Information Property Trading (August 2020), available from https://</a:t>
            </a:r>
            <a:r>
              <a:rPr lang="ar-SA"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www.meti.go.jp/</a:t>
            </a:r>
            <a:r>
              <a:rPr lang="ar-SA"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GB"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english</a:t>
            </a:r>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ar-SA"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press/</a:t>
            </a:r>
            <a:r>
              <a:rPr lang="ar-SA"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2020/ 0828_008.html.</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lang="en-GB" altLang="ja-JP" sz="2800" dirty="0">
              <a:effectLst/>
              <a:latin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2884086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619758C-B334-48E9-8C2E-5EA977F9C83C}"/>
              </a:ext>
            </a:extLst>
          </p:cNvPr>
          <p:cNvSpPr>
            <a:spLocks noGrp="1"/>
          </p:cNvSpPr>
          <p:nvPr>
            <p:ph type="title"/>
          </p:nvPr>
        </p:nvSpPr>
        <p:spPr/>
        <p:txBody>
          <a:bodyPr>
            <a:normAutofit fontScale="90000"/>
          </a:bodyPr>
          <a:lstStyle/>
          <a:p>
            <a:r>
              <a:rPr kumimoji="1" lang="en-US"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4</a:t>
            </a:r>
            <a:r>
              <a:rPr kumimoji="1" lang="ja-JP"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How to Perceive the Liability of Platform Operators(2): </a:t>
            </a:r>
            <a:b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Two Approaches</a:t>
            </a:r>
            <a:r>
              <a:rPr kumimoji="1" lang="ja-JP"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r>
            <a:br>
              <a:rPr kumimoji="1" lang="ja-JP"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endParaRPr kumimoji="1" lang="ja-JP" altLang="en-US" dirty="0"/>
          </a:p>
        </p:txBody>
      </p:sp>
      <p:sp>
        <p:nvSpPr>
          <p:cNvPr id="3" name="コンテンツ プレースホルダー 2">
            <a:extLst>
              <a:ext uri="{FF2B5EF4-FFF2-40B4-BE49-F238E27FC236}">
                <a16:creationId xmlns:a16="http://schemas.microsoft.com/office/drawing/2014/main" xmlns="" id="{E6653199-78CD-4E71-9A2C-FD40598EBEC1}"/>
              </a:ext>
            </a:extLst>
          </p:cNvPr>
          <p:cNvSpPr>
            <a:spLocks noGrp="1"/>
          </p:cNvSpPr>
          <p:nvPr>
            <p:ph idx="1"/>
          </p:nvPr>
        </p:nvSpPr>
        <p:spPr/>
        <p:txBody>
          <a:bodyPr>
            <a:normAutofit fontScale="92500" lnSpcReduction="10000"/>
          </a:bodyPr>
          <a:lstStyle/>
          <a:p>
            <a:pPr algn="just"/>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(B)</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Substantive Approach</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GB" altLang="ja-JP" sz="2800" dirty="0">
                <a:effectLst/>
                <a:latin typeface="游明朝" panose="02020400000000000000" pitchFamily="18" charset="-128"/>
                <a:cs typeface="Times New Roman" panose="02020603050405020304" pitchFamily="18" charset="0"/>
              </a:rPr>
              <a:t>A user-to-user contract can only be concluded with the intervention of a platform operator. </a:t>
            </a:r>
            <a:r>
              <a:rPr lang="en-GB" altLang="ja-JP" dirty="0">
                <a:latin typeface="游明朝" panose="02020400000000000000" pitchFamily="18" charset="-128"/>
                <a:cs typeface="Times New Roman" panose="02020603050405020304" pitchFamily="18" charset="0"/>
              </a:rPr>
              <a:t>A</a:t>
            </a:r>
            <a:r>
              <a:rPr lang="en-GB" altLang="ja-JP" sz="2800" dirty="0">
                <a:effectLst/>
                <a:latin typeface="游明朝" panose="02020400000000000000" pitchFamily="18" charset="-128"/>
                <a:cs typeface="Times New Roman" panose="02020603050405020304" pitchFamily="18" charset="0"/>
              </a:rPr>
              <a:t>ll users must agree to the terms of use and they will be bound by these terms and conclude contracts with other users that include this content. Therefore, the three contracts are inter-related, and, moreover, closely related.</a:t>
            </a:r>
            <a:endParaRPr kumimoji="1" lang="ja-JP" altLang="en-US" dirty="0"/>
          </a:p>
          <a:p>
            <a:r>
              <a:rPr lang="en-GB" altLang="ja-JP" sz="2800" dirty="0">
                <a:effectLst/>
                <a:latin typeface="游明朝" panose="02020400000000000000" pitchFamily="18" charset="-128"/>
                <a:cs typeface="Times New Roman" panose="02020603050405020304" pitchFamily="18" charset="0"/>
              </a:rPr>
              <a:t>By establishing and providing such a system, platform operators are in a leading position (system provider responsibility). </a:t>
            </a:r>
          </a:p>
          <a:p>
            <a:r>
              <a:rPr lang="en-GB" altLang="ja-JP" dirty="0">
                <a:latin typeface="游明朝" panose="02020400000000000000" pitchFamily="18" charset="-128"/>
                <a:cs typeface="Times New Roman" panose="02020603050405020304" pitchFamily="18" charset="0"/>
              </a:rPr>
              <a:t>T</a:t>
            </a:r>
            <a:r>
              <a:rPr lang="en-GB" altLang="ja-JP" sz="2800" dirty="0">
                <a:effectLst/>
                <a:latin typeface="游明朝" panose="02020400000000000000" pitchFamily="18" charset="-128"/>
                <a:cs typeface="Times New Roman" panose="02020603050405020304" pitchFamily="18" charset="0"/>
              </a:rPr>
              <a:t>he three-party contract can be seen as one within the framework of a compound or a combined contract and the responsibility of the platform operator as an integral part.</a:t>
            </a:r>
            <a:endParaRPr kumimoji="1" lang="ja-JP" altLang="en-US" dirty="0"/>
          </a:p>
        </p:txBody>
      </p:sp>
    </p:spTree>
    <p:extLst>
      <p:ext uri="{BB962C8B-B14F-4D97-AF65-F5344CB8AC3E}">
        <p14:creationId xmlns:p14="http://schemas.microsoft.com/office/powerpoint/2010/main" val="1705263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2436E74-DD59-40FD-99D9-24F3A1B650AB}"/>
              </a:ext>
            </a:extLst>
          </p:cNvPr>
          <p:cNvSpPr>
            <a:spLocks noGrp="1"/>
          </p:cNvSpPr>
          <p:nvPr>
            <p:ph type="title"/>
          </p:nvPr>
        </p:nvSpPr>
        <p:spPr>
          <a:xfrm>
            <a:off x="838200" y="365126"/>
            <a:ext cx="10515600" cy="892868"/>
          </a:xfrm>
        </p:spPr>
        <p:txBody>
          <a:bodyPr/>
          <a:lstStyle/>
          <a:p>
            <a:r>
              <a:rPr lang="en-US" altLang="ja-JP" dirty="0"/>
              <a:t> </a:t>
            </a:r>
            <a:r>
              <a:rPr lang="en-US" altLang="ja-JP" sz="3200" b="1" dirty="0"/>
              <a:t>5 Some Remarks form the PF Report</a:t>
            </a:r>
            <a:r>
              <a:rPr lang="en-US" altLang="ja-JP" dirty="0"/>
              <a:t> </a:t>
            </a:r>
            <a:endParaRPr kumimoji="1" lang="ja-JP" altLang="en-US" dirty="0"/>
          </a:p>
        </p:txBody>
      </p:sp>
      <p:sp>
        <p:nvSpPr>
          <p:cNvPr id="3" name="コンテンツ プレースホルダー 2">
            <a:extLst>
              <a:ext uri="{FF2B5EF4-FFF2-40B4-BE49-F238E27FC236}">
                <a16:creationId xmlns:a16="http://schemas.microsoft.com/office/drawing/2014/main" xmlns="" id="{FEBD28BB-F96C-4ACB-AEE9-D942ED369CB4}"/>
              </a:ext>
            </a:extLst>
          </p:cNvPr>
          <p:cNvSpPr>
            <a:spLocks noGrp="1"/>
          </p:cNvSpPr>
          <p:nvPr>
            <p:ph idx="1"/>
          </p:nvPr>
        </p:nvSpPr>
        <p:spPr>
          <a:xfrm>
            <a:off x="775855" y="1429789"/>
            <a:ext cx="10577945" cy="5063086"/>
          </a:xfrm>
        </p:spPr>
        <p:txBody>
          <a:bodyPr>
            <a:normAutofit lnSpcReduction="10000"/>
          </a:bodyPr>
          <a:lstStyle/>
          <a:p>
            <a:pPr indent="133350" algn="just"/>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PF Report displays the following basic understanding: In platform trading, the platform operator — for the reason of increasing the number of users — provides a system (market) built around the terms of use determined and designed by it. Its users conduct transactions within the scope of this framework and matching is carried out.</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platform operator influences the decision-making process for concluding contracts between users and also plays an indispensable role in fulfilling the contract such as the execution of transactions between users.</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en-GB" altLang="ja-JP" sz="1800" kern="100" dirty="0">
                <a:latin typeface="游明朝" panose="02020400000000000000" pitchFamily="18" charset="-128"/>
                <a:ea typeface="游明朝" panose="02020400000000000000" pitchFamily="18" charset="-128"/>
                <a:cs typeface="Times New Roman" panose="02020603050405020304" pitchFamily="18" charset="0"/>
              </a:rPr>
              <a:t>T</a:t>
            </a:r>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he collection of information on its users enables platform operators to prevent trouble on the platform and avoid the incurrence of damage due to the exclusion of users who engage in illegal transactions.</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platform operator is in a position to build a system on the platform that allows users to 1) conduct transactions safely, and 2) secure opportunities for a rational selection.</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It is important to take into account the perspective of consumers, who are important partners in the market.</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en-GB"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PF Report thus requires platform operators to incorporate consumer perspectives in building business models for platform trading.</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GB" altLang="ja-JP" sz="1800" dirty="0" smtClean="0">
                <a:effectLst/>
                <a:latin typeface="游明朝" panose="02020400000000000000" pitchFamily="18" charset="-128"/>
                <a:cs typeface="Times New Roman" panose="02020603050405020304" pitchFamily="18" charset="0"/>
              </a:rPr>
              <a:t>The </a:t>
            </a:r>
            <a:r>
              <a:rPr lang="en-GB" altLang="ja-JP" sz="1800" dirty="0">
                <a:effectLst/>
                <a:latin typeface="游明朝" panose="02020400000000000000" pitchFamily="18" charset="-128"/>
                <a:cs typeface="Times New Roman" panose="02020603050405020304" pitchFamily="18" charset="0"/>
              </a:rPr>
              <a:t>PF report does not directly propose legislative initiatives to regulate platform trading, but, as a premise for this, investigates the status of current efforts in terms of the roles of the parties involved in platform trading and summarizes the results.</a:t>
            </a:r>
            <a:endParaRPr kumimoji="1" lang="ja-JP" altLang="en-US" dirty="0"/>
          </a:p>
        </p:txBody>
      </p:sp>
    </p:spTree>
    <p:extLst>
      <p:ext uri="{BB962C8B-B14F-4D97-AF65-F5344CB8AC3E}">
        <p14:creationId xmlns:p14="http://schemas.microsoft.com/office/powerpoint/2010/main" val="2069964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3A75D67-605D-49C4-94D9-26952C961829}"/>
              </a:ext>
            </a:extLst>
          </p:cNvPr>
          <p:cNvSpPr>
            <a:spLocks noGrp="1"/>
          </p:cNvSpPr>
          <p:nvPr>
            <p:ph type="title"/>
          </p:nvPr>
        </p:nvSpPr>
        <p:spPr/>
        <p:txBody>
          <a:bodyPr>
            <a:normAutofit/>
          </a:bodyPr>
          <a:lstStyle/>
          <a:p>
            <a:r>
              <a:rPr lang="en-US" altLang="ja-JP" sz="3200" dirty="0">
                <a:latin typeface="游明朝" panose="02020400000000000000" pitchFamily="18" charset="-128"/>
                <a:ea typeface="游明朝" panose="02020400000000000000" pitchFamily="18" charset="-128"/>
                <a:cs typeface="Times New Roman" panose="02020603050405020304" pitchFamily="18" charset="0"/>
              </a:rPr>
              <a:t>6</a:t>
            </a:r>
            <a:r>
              <a:rPr kumimoji="1" lang="en-US" altLang="ja-JP" sz="3200" dirty="0">
                <a:ea typeface="游明朝" panose="02020400000000000000" pitchFamily="18" charset="-128"/>
                <a:cs typeface="Times New Roman" panose="02020603050405020304" pitchFamily="18" charset="0"/>
              </a:rPr>
              <a:t> </a:t>
            </a:r>
            <a:r>
              <a:rPr lang="en-GB" altLang="ja-JP" sz="3200" dirty="0">
                <a:effectLst/>
                <a:latin typeface="游明朝" panose="02020400000000000000" pitchFamily="18" charset="-128"/>
                <a:cs typeface="Times New Roman" panose="02020603050405020304" pitchFamily="18" charset="0"/>
              </a:rPr>
              <a:t>Current legislative status(1)</a:t>
            </a:r>
            <a:endParaRPr kumimoji="1" lang="ja-JP" altLang="en-US" sz="3200" dirty="0"/>
          </a:p>
        </p:txBody>
      </p:sp>
      <p:sp>
        <p:nvSpPr>
          <p:cNvPr id="3" name="コンテンツ プレースホルダー 2">
            <a:extLst>
              <a:ext uri="{FF2B5EF4-FFF2-40B4-BE49-F238E27FC236}">
                <a16:creationId xmlns:a16="http://schemas.microsoft.com/office/drawing/2014/main" xmlns="" id="{1EFA46D9-FE31-40A5-AFA8-56B37C7C9038}"/>
              </a:ext>
            </a:extLst>
          </p:cNvPr>
          <p:cNvSpPr>
            <a:spLocks noGrp="1"/>
          </p:cNvSpPr>
          <p:nvPr>
            <p:ph idx="1"/>
          </p:nvPr>
        </p:nvSpPr>
        <p:spPr>
          <a:xfrm>
            <a:off x="838200" y="1501832"/>
            <a:ext cx="10515600" cy="4788131"/>
          </a:xfrm>
        </p:spPr>
        <p:txBody>
          <a:bodyPr>
            <a:normAutofit fontScale="92500" lnSpcReduction="20000"/>
          </a:bodyPr>
          <a:lstStyle/>
          <a:p>
            <a:pPr indent="133350" algn="just"/>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Regarding B2B on DPFs, there is </a:t>
            </a:r>
            <a:r>
              <a:rPr lang="en-GB" altLang="ja-JP" sz="2200" kern="100" dirty="0">
                <a:effectLst/>
                <a:latin typeface="游明朝" panose="02020400000000000000" pitchFamily="18" charset="-128"/>
                <a:ea typeface="游明朝" panose="02020400000000000000" pitchFamily="18" charset="-128"/>
                <a:cs typeface="Times New Roman" panose="02020603050405020304" pitchFamily="18" charset="0"/>
              </a:rPr>
              <a:t>Law Concerning the Improvement of Transparency and Fairness of Specified Digital Platforms enacted in May 2020, and enforced in February 1, 2021</a:t>
            </a:r>
            <a:r>
              <a:rPr lang="ja-JP" altLang="en-US" sz="22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ja-JP" altLang="ja-JP" sz="2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0" algn="just">
              <a:buNone/>
            </a:pPr>
            <a:r>
              <a:rPr lang="ja-JP" altLang="en-US" sz="2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The </a:t>
            </a:r>
            <a:r>
              <a:rPr lang="en-US" altLang="ja-JP" kern="100" dirty="0">
                <a:latin typeface="游明朝" panose="02020400000000000000" pitchFamily="18" charset="-128"/>
                <a:ea typeface="游明朝" panose="02020400000000000000" pitchFamily="18" charset="-128"/>
                <a:cs typeface="Times New Roman" panose="02020603050405020304" pitchFamily="18" charset="0"/>
              </a:rPr>
              <a:t>law </a:t>
            </a: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is of a </a:t>
            </a:r>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similar </a:t>
            </a:r>
            <a:r>
              <a:rPr lang="en-GB" altLang="ja-JP" kern="100" dirty="0">
                <a:latin typeface="游明朝" panose="02020400000000000000" pitchFamily="18" charset="-128"/>
                <a:ea typeface="游明朝" panose="02020400000000000000" pitchFamily="18" charset="-128"/>
                <a:cs typeface="Times New Roman" panose="02020603050405020304" pitchFamily="18" charset="0"/>
              </a:rPr>
              <a:t>system </a:t>
            </a:r>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to EU law, which was enacted last year from the perspective of competition law, but I will not mention details here.</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228600" marR="0" lvl="0" indent="13335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A new legislation on DPF was enacted very recently for B2C.</a:t>
            </a:r>
            <a:r>
              <a:rPr kumimoji="1" lang="ja-JP"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Act on Protection of The Interests of Consumers Using Trading Digital Platforms(May 10, 2021, Law No. 32)</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1" lang="ja-JP" altLang="ja-JP" sz="20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Enforced from the date specified by a Cabinet Order within a range not exceeding one year from the date of promulgat</a:t>
            </a:r>
            <a:r>
              <a:rPr kumimoji="1" lang="en-US" altLang="ja-JP" sz="20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ion</a:t>
            </a:r>
            <a:r>
              <a:rPr kumimoji="1" lang="ja-JP" altLang="ja-JP" sz="2000" b="0" i="0" u="none" strike="noStrike" kern="100" cap="none" spc="0" normalizeH="0" baseline="0" noProof="0" dirty="0" err="1">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1" lang="ja-JP" altLang="ja-JP" sz="20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The law was deliberated and drafted by the Consumer Affairs Agency's review committee.</a:t>
            </a:r>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t>
            </a:r>
          </a:p>
          <a:p>
            <a:pPr indent="133350" algn="just"/>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The contents will be introduced below.</a:t>
            </a:r>
            <a:endParaRPr kumimoji="1" lang="ja-JP" altLang="en-US" dirty="0"/>
          </a:p>
        </p:txBody>
      </p:sp>
    </p:spTree>
    <p:extLst>
      <p:ext uri="{BB962C8B-B14F-4D97-AF65-F5344CB8AC3E}">
        <p14:creationId xmlns:p14="http://schemas.microsoft.com/office/powerpoint/2010/main" val="2954690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4B5D9A00-0525-4769-8387-AD7B6A66BB49}"/>
              </a:ext>
            </a:extLst>
          </p:cNvPr>
          <p:cNvSpPr>
            <a:spLocks noGrp="1"/>
          </p:cNvSpPr>
          <p:nvPr>
            <p:ph type="title"/>
          </p:nvPr>
        </p:nvSpPr>
        <p:spPr/>
        <p:txBody>
          <a:bodyPr>
            <a:normAutofit/>
          </a:bodyPr>
          <a:lstStyle/>
          <a:p>
            <a:r>
              <a:rPr lang="en-US" altLang="ja-JP" sz="3200" dirty="0">
                <a:effectLst/>
                <a:latin typeface="游明朝" panose="02020400000000000000" pitchFamily="18" charset="-128"/>
                <a:cs typeface="Times New Roman" panose="02020603050405020304" pitchFamily="18" charset="0"/>
              </a:rPr>
              <a:t>6</a:t>
            </a:r>
            <a:r>
              <a:rPr lang="ja-JP" altLang="en-US" sz="3200" dirty="0">
                <a:effectLst/>
                <a:latin typeface="游明朝" panose="02020400000000000000" pitchFamily="18" charset="-128"/>
                <a:cs typeface="Times New Roman" panose="02020603050405020304" pitchFamily="18" charset="0"/>
              </a:rPr>
              <a:t> </a:t>
            </a:r>
            <a:r>
              <a:rPr lang="en-GB" altLang="ja-JP" sz="3200" dirty="0">
                <a:effectLst/>
                <a:latin typeface="游明朝" panose="02020400000000000000" pitchFamily="18" charset="-128"/>
                <a:cs typeface="Times New Roman" panose="02020603050405020304" pitchFamily="18" charset="0"/>
              </a:rPr>
              <a:t>Current legislative status(2)</a:t>
            </a:r>
            <a:endParaRPr kumimoji="1" lang="ja-JP" altLang="en-US" sz="3200" dirty="0"/>
          </a:p>
        </p:txBody>
      </p:sp>
      <p:sp>
        <p:nvSpPr>
          <p:cNvPr id="3" name="コンテンツ プレースホルダー 2">
            <a:extLst>
              <a:ext uri="{FF2B5EF4-FFF2-40B4-BE49-F238E27FC236}">
                <a16:creationId xmlns:a16="http://schemas.microsoft.com/office/drawing/2014/main" xmlns="" id="{E960DBEE-2D78-46F3-A5F0-ED852C2BE87A}"/>
              </a:ext>
            </a:extLst>
          </p:cNvPr>
          <p:cNvSpPr>
            <a:spLocks noGrp="1"/>
          </p:cNvSpPr>
          <p:nvPr>
            <p:ph idx="1"/>
          </p:nvPr>
        </p:nvSpPr>
        <p:spPr>
          <a:xfrm>
            <a:off x="764771" y="1518458"/>
            <a:ext cx="10589029" cy="4974417"/>
          </a:xfrm>
        </p:spPr>
        <p:txBody>
          <a:bodyPr>
            <a:normAutofit/>
          </a:bodyPr>
          <a:lstStyle/>
          <a:p>
            <a:pPr indent="133350" algn="just"/>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Summary</a:t>
            </a: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In transaction digital platform</a:t>
            </a: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s</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(transaction DPF) such as online ma</a:t>
            </a: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l</a:t>
            </a:r>
            <a:r>
              <a:rPr lang="ja-JP" altLang="ja-JP" sz="2800" kern="100" dirty="0" err="1">
                <a:effectLst/>
                <a:latin typeface="游明朝" panose="02020400000000000000" pitchFamily="18" charset="-128"/>
                <a:ea typeface="游明朝" panose="02020400000000000000" pitchFamily="18" charset="-128"/>
                <a:cs typeface="Times New Roman" panose="02020603050405020304" pitchFamily="18" charset="0"/>
              </a:rPr>
              <a:t>l</a:t>
            </a: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s</a:t>
            </a:r>
            <a:r>
              <a:rPr lang="ja-JP" altLang="ja-JP" sz="2800" kern="100" dirty="0" err="1">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problems such as distribution of dangerous products and sellers cannot be identified</a:t>
            </a: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easily</a:t>
            </a:r>
            <a:r>
              <a:rPr lang="ja-JP" altLang="ja-JP" sz="2800" kern="100" dirty="0" err="1">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and dispute resolution becomes difficult. In response to this, laws were established to protect consumer interests.</a:t>
            </a:r>
            <a:endPar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lgn="just">
              <a:buNone/>
            </a:pP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1 　Obligation of DPF providers to make efforts (Article 3)</a:t>
            </a:r>
          </a:p>
          <a:p>
            <a:pPr marL="0" indent="0" algn="just">
              <a:buNone/>
            </a:pP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2 　Suspension of listing of products, etc. (Article 4)	</a:t>
            </a:r>
          </a:p>
          <a:p>
            <a:pPr marL="0" indent="0" algn="just">
              <a:buNone/>
            </a:pP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3  </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Right to request disclosure of information pertaining to distributors (Article 5)	</a:t>
            </a:r>
          </a:p>
          <a:p>
            <a:pPr marL="0" indent="0" algn="just">
              <a:buNone/>
            </a:pP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4   Public-private councils (Articles 6-9)</a:t>
            </a:r>
          </a:p>
          <a:p>
            <a:pPr marL="0" indent="0">
              <a:buNone/>
            </a:pPr>
            <a:r>
              <a:rPr lang="ja-JP" altLang="ja-JP" sz="2800" dirty="0">
                <a:effectLst/>
                <a:ea typeface="游明朝" panose="02020400000000000000" pitchFamily="18" charset="-128"/>
                <a:cs typeface="Times New Roman" panose="02020603050405020304" pitchFamily="18" charset="0"/>
              </a:rPr>
              <a:t>5   Consumer Application System (Article 10)</a:t>
            </a:r>
            <a:endParaRPr kumimoji="1" lang="ja-JP" altLang="en-US" dirty="0"/>
          </a:p>
        </p:txBody>
      </p:sp>
    </p:spTree>
    <p:extLst>
      <p:ext uri="{BB962C8B-B14F-4D97-AF65-F5344CB8AC3E}">
        <p14:creationId xmlns:p14="http://schemas.microsoft.com/office/powerpoint/2010/main" val="4286872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D7D0AE99-1E2C-4CB4-931E-A2C0126EE2A6}"/>
              </a:ext>
            </a:extLst>
          </p:cNvPr>
          <p:cNvSpPr>
            <a:spLocks noGrp="1"/>
          </p:cNvSpPr>
          <p:nvPr>
            <p:ph type="title"/>
          </p:nvPr>
        </p:nvSpPr>
        <p:spPr>
          <a:xfrm>
            <a:off x="838200" y="365125"/>
            <a:ext cx="10515600" cy="964911"/>
          </a:xfrm>
        </p:spPr>
        <p:txBody>
          <a:bodyPr>
            <a:normAutofit/>
          </a:bodyPr>
          <a:lstStyle/>
          <a:p>
            <a:r>
              <a:rPr lang="en-US" altLang="ja-JP" sz="3200" dirty="0">
                <a:effectLst/>
                <a:latin typeface="游明朝" panose="02020400000000000000" pitchFamily="18" charset="-128"/>
                <a:cs typeface="Times New Roman" panose="02020603050405020304" pitchFamily="18" charset="0"/>
              </a:rPr>
              <a:t>6</a:t>
            </a:r>
            <a:r>
              <a:rPr lang="ja-JP" altLang="en-US" sz="3200" dirty="0">
                <a:effectLst/>
                <a:latin typeface="游明朝" panose="02020400000000000000" pitchFamily="18" charset="-128"/>
                <a:cs typeface="Times New Roman" panose="02020603050405020304" pitchFamily="18" charset="0"/>
              </a:rPr>
              <a:t> </a:t>
            </a:r>
            <a:r>
              <a:rPr lang="en-GB" altLang="ja-JP" sz="3200" dirty="0">
                <a:effectLst/>
                <a:latin typeface="游明朝" panose="02020400000000000000" pitchFamily="18" charset="-128"/>
                <a:cs typeface="Times New Roman" panose="02020603050405020304" pitchFamily="18" charset="0"/>
              </a:rPr>
              <a:t>Current legislative status(3)</a:t>
            </a:r>
            <a:endParaRPr kumimoji="1" lang="ja-JP" altLang="en-US" sz="3200" dirty="0"/>
          </a:p>
        </p:txBody>
      </p:sp>
      <p:sp>
        <p:nvSpPr>
          <p:cNvPr id="3" name="コンテンツ プレースホルダー 2">
            <a:extLst>
              <a:ext uri="{FF2B5EF4-FFF2-40B4-BE49-F238E27FC236}">
                <a16:creationId xmlns:a16="http://schemas.microsoft.com/office/drawing/2014/main" xmlns="" id="{7C70E227-C73A-4933-9AD0-AA7F8759B55C}"/>
              </a:ext>
            </a:extLst>
          </p:cNvPr>
          <p:cNvSpPr>
            <a:spLocks noGrp="1"/>
          </p:cNvSpPr>
          <p:nvPr>
            <p:ph idx="1"/>
          </p:nvPr>
        </p:nvSpPr>
        <p:spPr/>
        <p:txBody>
          <a:bodyPr>
            <a:normAutofit fontScale="92500" lnSpcReduction="20000"/>
          </a:bodyPr>
          <a:lstStyle/>
          <a:p>
            <a:pPr marL="0" indent="0" algn="just">
              <a:buNone/>
            </a:pP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1 　Obligation of DPF providers to make efforts (Article 3)	</a:t>
            </a:r>
          </a:p>
          <a:p>
            <a:pPr marL="0" indent="0" algn="just">
              <a:buNone/>
            </a:pP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 In order to contribute to the optimization of mail-order transactions (</a:t>
            </a:r>
            <a:r>
              <a:rPr lang="en-US" altLang="ja-JP" sz="2800" kern="100" dirty="0" err="1">
                <a:effectLst/>
                <a:latin typeface="游明朝" panose="02020400000000000000" pitchFamily="18" charset="-128"/>
                <a:ea typeface="游明朝" panose="02020400000000000000" pitchFamily="18" charset="-128"/>
                <a:cs typeface="Times New Roman" panose="02020603050405020304" pitchFamily="18" charset="0"/>
              </a:rPr>
              <a:t>BtoC</a:t>
            </a: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transactions) conducted using the DPF and the promotion of dispute resolution, we have established an obligation to make efforts to implement the following measures (1) to (3) and disclose their outlines. (A guideline is formulated for specific contents).</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lgn="just">
              <a:buNone/>
            </a:pP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1) Take measures that enable smooth communication between distributors and consumers.  </a:t>
            </a:r>
          </a:p>
          <a:p>
            <a:pPr marL="0" indent="0" algn="just">
              <a:buNone/>
            </a:pP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2) Conduct necessary investigations, etc. when a complaint is received regarding the display of sales conditions, etc.  </a:t>
            </a:r>
          </a:p>
          <a:p>
            <a:pPr marL="0" indent="0">
              <a:buNone/>
            </a:pPr>
            <a:r>
              <a:rPr lang="ja-JP" altLang="ja-JP" sz="2800" dirty="0">
                <a:effectLst/>
                <a:ea typeface="游明朝" panose="02020400000000000000" pitchFamily="18" charset="-128"/>
                <a:cs typeface="Times New Roman" panose="02020603050405020304" pitchFamily="18" charset="0"/>
              </a:rPr>
              <a:t>3) Request the distributor to provide information for identification as necessary.</a:t>
            </a:r>
            <a:endParaRPr kumimoji="1" lang="ja-JP" altLang="en-US" dirty="0"/>
          </a:p>
        </p:txBody>
      </p:sp>
    </p:spTree>
    <p:extLst>
      <p:ext uri="{BB962C8B-B14F-4D97-AF65-F5344CB8AC3E}">
        <p14:creationId xmlns:p14="http://schemas.microsoft.com/office/powerpoint/2010/main" val="2970325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E83DE781-0D10-443A-BA57-FBB701BADE3E}"/>
              </a:ext>
            </a:extLst>
          </p:cNvPr>
          <p:cNvSpPr>
            <a:spLocks noGrp="1"/>
          </p:cNvSpPr>
          <p:nvPr>
            <p:ph type="title"/>
          </p:nvPr>
        </p:nvSpPr>
        <p:spPr/>
        <p:txBody>
          <a:bodyPr/>
          <a:lstStyle/>
          <a:p>
            <a:pPr latinLnBrk="1">
              <a:lnSpc>
                <a:spcPct val="115000"/>
              </a:lnSpc>
              <a:spcAft>
                <a:spcPts val="1000"/>
              </a:spcAft>
            </a:pPr>
            <a:r>
              <a:rPr lang="en-US" altLang="ja-JP" sz="3200" u="sng" kern="100" dirty="0">
                <a:effectLst/>
                <a:latin typeface="Times New Roman" panose="02020603050405020304" pitchFamily="18" charset="0"/>
                <a:ea typeface="游明朝" panose="02020400000000000000" pitchFamily="18" charset="-128"/>
                <a:cs typeface="Times New Roman" panose="02020603050405020304" pitchFamily="18" charset="0"/>
              </a:rPr>
              <a:t>Self-introduction</a:t>
            </a:r>
            <a:r>
              <a:rPr lang="ja-JP" altLang="ja-JP" sz="2000" kern="100" dirty="0">
                <a:effectLst/>
                <a:latin typeface="Malgun Gothic" panose="020B0503020000020004" pitchFamily="34" charset="-127"/>
                <a:ea typeface="Malgun Gothic" panose="020B0503020000020004" pitchFamily="34" charset="-127"/>
                <a:cs typeface="Times New Roman" panose="02020603050405020304" pitchFamily="18" charset="0"/>
              </a:rPr>
              <a:t/>
            </a:r>
            <a:br>
              <a:rPr lang="ja-JP" altLang="ja-JP" sz="2000" kern="100" dirty="0">
                <a:effectLst/>
                <a:latin typeface="Malgun Gothic" panose="020B0503020000020004" pitchFamily="34" charset="-127"/>
                <a:ea typeface="Malgun Gothic" panose="020B0503020000020004" pitchFamily="34" charset="-127"/>
                <a:cs typeface="Times New Roman" panose="02020603050405020304" pitchFamily="18" charset="0"/>
              </a:rPr>
            </a:br>
            <a:endParaRPr kumimoji="1" lang="ja-JP" altLang="en-US" dirty="0"/>
          </a:p>
        </p:txBody>
      </p:sp>
      <p:pic>
        <p:nvPicPr>
          <p:cNvPr id="6" name="図プレースホルダー 5">
            <a:extLst>
              <a:ext uri="{FF2B5EF4-FFF2-40B4-BE49-F238E27FC236}">
                <a16:creationId xmlns:a16="http://schemas.microsoft.com/office/drawing/2014/main" xmlns="" id="{1BA31300-D860-43F5-BB12-437CA16D9FE1}"/>
              </a:ext>
            </a:extLst>
          </p:cNvPr>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l="29335" r="29335"/>
          <a:stretch>
            <a:fillRect/>
          </a:stretch>
        </p:blipFill>
        <p:spPr>
          <a:xfrm>
            <a:off x="8484524" y="1900844"/>
            <a:ext cx="3397134" cy="3694198"/>
          </a:xfrm>
        </p:spPr>
      </p:pic>
      <p:sp>
        <p:nvSpPr>
          <p:cNvPr id="4" name="テキスト プレースホルダー 3">
            <a:extLst>
              <a:ext uri="{FF2B5EF4-FFF2-40B4-BE49-F238E27FC236}">
                <a16:creationId xmlns:a16="http://schemas.microsoft.com/office/drawing/2014/main" xmlns="" id="{4F1EEC6E-7EAE-488A-8887-A064D776F199}"/>
              </a:ext>
            </a:extLst>
          </p:cNvPr>
          <p:cNvSpPr>
            <a:spLocks noGrp="1"/>
          </p:cNvSpPr>
          <p:nvPr>
            <p:ph type="body" sz="half" idx="2"/>
          </p:nvPr>
        </p:nvSpPr>
        <p:spPr>
          <a:xfrm>
            <a:off x="839788" y="2057400"/>
            <a:ext cx="7323310" cy="3811588"/>
          </a:xfrm>
        </p:spPr>
        <p:txBody>
          <a:bodyPr>
            <a:normAutofit fontScale="85000" lnSpcReduction="20000"/>
          </a:bodyPr>
          <a:lstStyle/>
          <a:p>
            <a:pPr algn="just"/>
            <a:r>
              <a:rPr lang="en-US" altLang="ja-JP" sz="1800" b="1" dirty="0">
                <a:solidFill>
                  <a:srgbClr val="383757"/>
                </a:solidFill>
                <a:effectLst/>
                <a:latin typeface="Book Antiqua" panose="02040602050305030304" pitchFamily="18" charset="0"/>
                <a:ea typeface="Gulim" panose="020B0600000101010101" pitchFamily="34" charset="-127"/>
                <a:cs typeface="Times New Roman" panose="02020603050405020304" pitchFamily="18" charset="0"/>
              </a:rPr>
              <a:t>KUNIHIRO NAKATA</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 </a:t>
            </a:r>
          </a:p>
          <a:p>
            <a:pPr algn="just"/>
            <a:r>
              <a:rPr lang="en-US" altLang="ja-JP" sz="1800" b="1" dirty="0">
                <a:solidFill>
                  <a:srgbClr val="383757"/>
                </a:solidFill>
                <a:effectLst/>
                <a:latin typeface="Book Antiqua" panose="02040602050305030304" pitchFamily="18" charset="0"/>
                <a:ea typeface="Gulim" panose="020B0600000101010101" pitchFamily="34" charset="-127"/>
                <a:cs typeface="Times New Roman" panose="02020603050405020304" pitchFamily="18" charset="0"/>
              </a:rPr>
              <a:t>Professor of </a:t>
            </a:r>
            <a:r>
              <a:rPr lang="en-US" altLang="ja-JP" sz="1800" b="1" dirty="0" err="1">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Ryukoku</a:t>
            </a:r>
            <a:r>
              <a:rPr lang="en-US" altLang="ja-JP" sz="1800" b="1"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 University, Faculty of Law (Kyoto, </a:t>
            </a:r>
            <a:r>
              <a:rPr lang="en-US" altLang="ja-JP" sz="1800" b="1"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JAPAN)</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 </a:t>
            </a:r>
          </a:p>
          <a:p>
            <a:pPr algn="just"/>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Research Fellow of the </a:t>
            </a:r>
            <a:r>
              <a:rPr lang="en-GB"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German Academic Exchange Service </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(DAAD) Research Fellowship</a:t>
            </a:r>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 Program 988-90</a:t>
            </a:r>
            <a:r>
              <a:rPr lang="en-US" altLang="ja-JP" sz="1800" dirty="0">
                <a:solidFill>
                  <a:srgbClr val="383757"/>
                </a:solidFill>
                <a:latin typeface="Times New Roman" panose="02020603050405020304" pitchFamily="18" charset="0"/>
                <a:ea typeface="Gulim" panose="020B0600000101010101" pitchFamily="34" charset="-127"/>
                <a:cs typeface="Gulim" panose="020B0600000101010101" pitchFamily="34" charset="-127"/>
              </a:rPr>
              <a:t>. V</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isiting scholar at Max-Planck-Institute for International and Foreign Private Law</a:t>
            </a:r>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 in Hamburg, GERMANY for many times</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 and invited </a:t>
            </a:r>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Professor</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 at </a:t>
            </a:r>
            <a:r>
              <a:rPr lang="en-US" altLang="ja-JP" sz="1800" dirty="0">
                <a:solidFill>
                  <a:srgbClr val="383757"/>
                </a:solidFill>
                <a:latin typeface="Times New Roman" panose="02020603050405020304" pitchFamily="18" charset="0"/>
                <a:ea typeface="ＭＳ 明朝" panose="02020609040205080304" pitchFamily="17" charset="-128"/>
                <a:cs typeface="Gulim" panose="020B0600000101010101" pitchFamily="34" charset="-127"/>
              </a:rPr>
              <a:t>Vienna</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 University, </a:t>
            </a:r>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AUSTRIA</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 </a:t>
            </a:r>
            <a:endParaRPr lang="ja-JP" altLang="ja-JP" sz="1800" b="1" dirty="0">
              <a:solidFill>
                <a:srgbClr val="383757"/>
              </a:solidFill>
              <a:effectLst/>
              <a:latin typeface="Gulim" panose="020B0600000101010101" pitchFamily="34" charset="-127"/>
              <a:ea typeface="Gulim" panose="020B0600000101010101" pitchFamily="34" charset="-127"/>
              <a:cs typeface="Gulim" panose="020B0600000101010101" pitchFamily="34" charset="-127"/>
            </a:endParaRPr>
          </a:p>
          <a:p>
            <a:pPr algn="just"/>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Member </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of the International Academy of Commercial and Consumer Law </a:t>
            </a:r>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since </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200</a:t>
            </a:r>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8 and member of European Law Institute since 2011</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 Main fields of research: comparative study of </a:t>
            </a:r>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European </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private </a:t>
            </a:r>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and consumer </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law especially in the era of harmonization of </a:t>
            </a:r>
            <a:r>
              <a:rPr lang="en-US" altLang="ja-JP" sz="1800" b="0" dirty="0">
                <a:solidFill>
                  <a:srgbClr val="383757"/>
                </a:solidFill>
                <a:effectLst/>
                <a:latin typeface="Times New Roman" panose="02020603050405020304" pitchFamily="18" charset="0"/>
                <a:ea typeface="ＭＳ 明朝" panose="02020609040205080304" pitchFamily="17" charset="-128"/>
                <a:cs typeface="Gulim" panose="020B0600000101010101" pitchFamily="34" charset="-127"/>
              </a:rPr>
              <a:t>contract </a:t>
            </a:r>
            <a:r>
              <a:rPr lang="en-US" altLang="ja-JP" sz="1800" b="0" dirty="0">
                <a:solidFill>
                  <a:srgbClr val="383757"/>
                </a:solidFill>
                <a:effectLst/>
                <a:latin typeface="Times New Roman" panose="02020603050405020304" pitchFamily="18" charset="0"/>
                <a:ea typeface="Gulim" panose="020B0600000101010101" pitchFamily="34" charset="-127"/>
                <a:cs typeface="Gulim" panose="020B0600000101010101" pitchFamily="34" charset="-127"/>
              </a:rPr>
              <a:t>law, and regulation of digital platforms.</a:t>
            </a:r>
            <a:endParaRPr lang="ja-JP" altLang="ja-JP" sz="1800" b="1" dirty="0">
              <a:solidFill>
                <a:srgbClr val="383757"/>
              </a:solidFill>
              <a:effectLst/>
              <a:latin typeface="Gulim" panose="020B0600000101010101" pitchFamily="34" charset="-127"/>
              <a:ea typeface="Gulim" panose="020B0600000101010101" pitchFamily="34" charset="-127"/>
              <a:cs typeface="Gulim" panose="020B0600000101010101" pitchFamily="34" charset="-127"/>
            </a:endParaRPr>
          </a:p>
          <a:p>
            <a:pPr algn="just"/>
            <a:r>
              <a:rPr lang="en-US" altLang="ja-JP" sz="1800" b="0" dirty="0">
                <a:solidFill>
                  <a:srgbClr val="383757"/>
                </a:solidFill>
                <a:effectLst/>
                <a:latin typeface="Times New Roman" panose="02020603050405020304" pitchFamily="18" charset="0"/>
                <a:ea typeface="游明朝" panose="02020400000000000000" pitchFamily="18" charset="-128"/>
                <a:cs typeface="Gulim" panose="020B0600000101010101" pitchFamily="34" charset="-127"/>
              </a:rPr>
              <a:t>Books in Japanese:</a:t>
            </a:r>
            <a:endParaRPr lang="ja-JP" altLang="ja-JP" sz="1800" b="1" dirty="0">
              <a:solidFill>
                <a:srgbClr val="383757"/>
              </a:solidFill>
              <a:effectLst/>
              <a:latin typeface="Gulim" panose="020B0600000101010101" pitchFamily="34" charset="-127"/>
              <a:ea typeface="Gulim" panose="020B0600000101010101" pitchFamily="34" charset="-127"/>
              <a:cs typeface="Gulim" panose="020B0600000101010101" pitchFamily="34" charset="-127"/>
            </a:endParaRPr>
          </a:p>
          <a:p>
            <a:pPr algn="just"/>
            <a:r>
              <a:rPr lang="en-US" altLang="ja-JP" sz="1800" dirty="0">
                <a:solidFill>
                  <a:srgbClr val="000000"/>
                </a:solidFill>
                <a:latin typeface="Times New Roman" panose="02020603050405020304" pitchFamily="18" charset="0"/>
                <a:ea typeface="Gulim" panose="020B0600000101010101" pitchFamily="34" charset="-127"/>
                <a:cs typeface="Arial" panose="020B0604020202020204" pitchFamily="34" charset="0"/>
              </a:rPr>
              <a:t>“</a:t>
            </a:r>
            <a:r>
              <a:rPr lang="en-GB" altLang="ja-JP" sz="1800" dirty="0">
                <a:solidFill>
                  <a:srgbClr val="000000"/>
                </a:solidFill>
                <a:effectLst/>
                <a:latin typeface="Times New Roman" panose="02020603050405020304" pitchFamily="18" charset="0"/>
                <a:ea typeface="Gulim" panose="020B0600000101010101" pitchFamily="34" charset="-127"/>
                <a:cs typeface="Arial" panose="020B0604020202020204" pitchFamily="34" charset="0"/>
              </a:rPr>
              <a:t>New Commentary of Civil Law (general provisions, property law, law of obligations)</a:t>
            </a:r>
            <a:r>
              <a:rPr lang="en-GB" altLang="ja-JP" sz="1800" dirty="0">
                <a:solidFill>
                  <a:srgbClr val="383757"/>
                </a:solidFill>
                <a:latin typeface="Times New Roman" panose="02020603050405020304" pitchFamily="18" charset="0"/>
                <a:ea typeface="Gulim" panose="020B0600000101010101" pitchFamily="34" charset="-127"/>
                <a:cs typeface="Arial" panose="020B0604020202020204" pitchFamily="34" charset="0"/>
              </a:rPr>
              <a:t>”</a:t>
            </a:r>
            <a:r>
              <a:rPr lang="en-GB" altLang="ja-JP" sz="1800" dirty="0">
                <a:solidFill>
                  <a:srgbClr val="000000"/>
                </a:solidFill>
                <a:effectLst/>
                <a:latin typeface="Times New Roman" panose="02020603050405020304" pitchFamily="18" charset="0"/>
                <a:ea typeface="Gulim" panose="020B0600000101010101" pitchFamily="34" charset="-127"/>
                <a:cs typeface="Arial" panose="020B0604020202020204" pitchFamily="34" charset="0"/>
              </a:rPr>
              <a:t>, Nihon </a:t>
            </a:r>
            <a:r>
              <a:rPr lang="en-GB" altLang="ja-JP" sz="1800" dirty="0" err="1">
                <a:solidFill>
                  <a:srgbClr val="000000"/>
                </a:solidFill>
                <a:effectLst/>
                <a:latin typeface="Times New Roman" panose="02020603050405020304" pitchFamily="18" charset="0"/>
                <a:ea typeface="Gulim" panose="020B0600000101010101" pitchFamily="34" charset="-127"/>
                <a:cs typeface="Arial" panose="020B0604020202020204" pitchFamily="34" charset="0"/>
              </a:rPr>
              <a:t>Hyôronsha</a:t>
            </a:r>
            <a:r>
              <a:rPr lang="en-GB" altLang="ja-JP" sz="1800" dirty="0">
                <a:solidFill>
                  <a:srgbClr val="000000"/>
                </a:solidFill>
                <a:effectLst/>
                <a:latin typeface="Times New Roman" panose="02020603050405020304" pitchFamily="18" charset="0"/>
                <a:ea typeface="Gulim" panose="020B0600000101010101" pitchFamily="34" charset="-127"/>
                <a:cs typeface="Arial" panose="020B0604020202020204" pitchFamily="34" charset="0"/>
              </a:rPr>
              <a:t>, 2020 (</a:t>
            </a:r>
            <a:r>
              <a:rPr lang="en-GB" altLang="ja-JP" sz="1800" dirty="0" smtClean="0">
                <a:solidFill>
                  <a:srgbClr val="000000"/>
                </a:solidFill>
                <a:effectLst/>
                <a:latin typeface="Times New Roman" panose="02020603050405020304" pitchFamily="18" charset="0"/>
                <a:ea typeface="Gulim" panose="020B0600000101010101" pitchFamily="34" charset="-127"/>
                <a:cs typeface="Arial" panose="020B0604020202020204" pitchFamily="34" charset="0"/>
              </a:rPr>
              <a:t>co-editor </a:t>
            </a:r>
            <a:r>
              <a:rPr lang="en-GB" altLang="ja-JP" sz="1800" dirty="0">
                <a:solidFill>
                  <a:srgbClr val="000000"/>
                </a:solidFill>
                <a:effectLst/>
                <a:latin typeface="Times New Roman" panose="02020603050405020304" pitchFamily="18" charset="0"/>
                <a:ea typeface="Gulim" panose="020B0600000101010101" pitchFamily="34" charset="-127"/>
                <a:cs typeface="Arial" panose="020B0604020202020204" pitchFamily="34" charset="0"/>
              </a:rPr>
              <a:t>with Matsuoka </a:t>
            </a:r>
            <a:r>
              <a:rPr lang="en-GB" altLang="ja-JP" sz="1800" dirty="0" err="1">
                <a:solidFill>
                  <a:srgbClr val="000000"/>
                </a:solidFill>
                <a:effectLst/>
                <a:latin typeface="Times New Roman" panose="02020603050405020304" pitchFamily="18" charset="0"/>
                <a:ea typeface="Gulim" panose="020B0600000101010101" pitchFamily="34" charset="-127"/>
                <a:cs typeface="Arial" panose="020B0604020202020204" pitchFamily="34" charset="0"/>
              </a:rPr>
              <a:t>Hisakazu</a:t>
            </a:r>
            <a:r>
              <a:rPr lang="en-GB" altLang="ja-JP" sz="1800" dirty="0">
                <a:solidFill>
                  <a:srgbClr val="000000"/>
                </a:solidFill>
                <a:effectLst/>
                <a:latin typeface="Times New Roman" panose="02020603050405020304" pitchFamily="18" charset="0"/>
                <a:ea typeface="Gulim" panose="020B0600000101010101" pitchFamily="34" charset="-127"/>
                <a:cs typeface="Arial" panose="020B0604020202020204" pitchFamily="34" charset="0"/>
              </a:rPr>
              <a:t>)</a:t>
            </a:r>
            <a:endParaRPr lang="ja-JP" altLang="ja-JP" sz="1800" dirty="0">
              <a:solidFill>
                <a:srgbClr val="383757"/>
              </a:solidFill>
              <a:effectLst/>
              <a:latin typeface="Gulim" panose="020B0600000101010101" pitchFamily="34" charset="-127"/>
              <a:ea typeface="Gulim" panose="020B0600000101010101" pitchFamily="34" charset="-127"/>
              <a:cs typeface="Gulim" panose="020B0600000101010101" pitchFamily="34" charset="-127"/>
            </a:endParaRPr>
          </a:p>
          <a:p>
            <a:pPr algn="just"/>
            <a:r>
              <a:rPr lang="en-GB" altLang="ja-JP" sz="1800" dirty="0">
                <a:solidFill>
                  <a:srgbClr val="383757"/>
                </a:solidFill>
                <a:effectLst/>
                <a:latin typeface="Times New Roman" panose="02020603050405020304" pitchFamily="18" charset="0"/>
                <a:ea typeface="游明朝" panose="02020400000000000000" pitchFamily="18" charset="-128"/>
                <a:cs typeface="Gulim" panose="020B0600000101010101" pitchFamily="34" charset="-127"/>
              </a:rPr>
              <a:t>“Modernisation of European Private and Consumer Law and Developments in Japanese Private Law”,</a:t>
            </a:r>
            <a:r>
              <a:rPr lang="en-GB" altLang="ja-JP" sz="1800" dirty="0">
                <a:solidFill>
                  <a:srgbClr val="000000"/>
                </a:solidFill>
                <a:effectLst/>
                <a:latin typeface="Times New Roman" panose="02020603050405020304" pitchFamily="18" charset="0"/>
                <a:ea typeface="Gulim" panose="020B0600000101010101" pitchFamily="34" charset="-127"/>
                <a:cs typeface="Arial" panose="020B0604020202020204" pitchFamily="34" charset="0"/>
              </a:rPr>
              <a:t> Nihon </a:t>
            </a:r>
            <a:r>
              <a:rPr lang="en-GB" altLang="ja-JP" sz="1800" dirty="0" err="1">
                <a:solidFill>
                  <a:srgbClr val="000000"/>
                </a:solidFill>
                <a:effectLst/>
                <a:latin typeface="Times New Roman" panose="02020603050405020304" pitchFamily="18" charset="0"/>
                <a:ea typeface="Gulim" panose="020B0600000101010101" pitchFamily="34" charset="-127"/>
                <a:cs typeface="Arial" panose="020B0604020202020204" pitchFamily="34" charset="0"/>
              </a:rPr>
              <a:t>Hyôronsha</a:t>
            </a:r>
            <a:r>
              <a:rPr lang="en-GB" altLang="ja-JP" sz="1800" dirty="0">
                <a:solidFill>
                  <a:srgbClr val="000000"/>
                </a:solidFill>
                <a:effectLst/>
                <a:latin typeface="Times New Roman" panose="02020603050405020304" pitchFamily="18" charset="0"/>
                <a:ea typeface="Gulim" panose="020B0600000101010101" pitchFamily="34" charset="-127"/>
                <a:cs typeface="Arial" panose="020B0604020202020204" pitchFamily="34" charset="0"/>
              </a:rPr>
              <a:t>, 2020</a:t>
            </a:r>
            <a:endParaRPr lang="ja-JP" altLang="ja-JP" sz="1800" dirty="0">
              <a:solidFill>
                <a:srgbClr val="383757"/>
              </a:solidFill>
              <a:effectLst/>
              <a:latin typeface="Gulim" panose="020B0600000101010101" pitchFamily="34" charset="-127"/>
              <a:ea typeface="Gulim" panose="020B0600000101010101" pitchFamily="34" charset="-127"/>
              <a:cs typeface="Gulim" panose="020B0600000101010101" pitchFamily="34" charset="-127"/>
            </a:endParaRPr>
          </a:p>
          <a:p>
            <a:pPr algn="just"/>
            <a:r>
              <a:rPr lang="en-US" altLang="ja-JP" sz="1800" b="1" dirty="0">
                <a:solidFill>
                  <a:srgbClr val="383757"/>
                </a:solidFill>
                <a:effectLst/>
                <a:latin typeface="Gulim" panose="020B0600000101010101" pitchFamily="34" charset="-127"/>
                <a:ea typeface="Gulim" panose="020B0600000101010101" pitchFamily="34" charset="-127"/>
                <a:cs typeface="Gulim" panose="020B0600000101010101" pitchFamily="34" charset="-127"/>
              </a:rPr>
              <a:t>E-mail: nakata@law.ryukoku.ac.jp</a:t>
            </a:r>
            <a:endParaRPr lang="ja-JP" altLang="ja-JP" sz="1800" b="1" dirty="0">
              <a:solidFill>
                <a:srgbClr val="383757"/>
              </a:solidFill>
              <a:effectLst/>
              <a:latin typeface="Gulim" panose="020B0600000101010101" pitchFamily="34" charset="-127"/>
              <a:ea typeface="Gulim" panose="020B0600000101010101" pitchFamily="34" charset="-127"/>
              <a:cs typeface="Gulim" panose="020B0600000101010101" pitchFamily="34" charset="-127"/>
            </a:endParaRPr>
          </a:p>
          <a:p>
            <a:endParaRPr kumimoji="1" lang="ja-JP" altLang="en-US" dirty="0"/>
          </a:p>
        </p:txBody>
      </p:sp>
    </p:spTree>
    <p:extLst>
      <p:ext uri="{BB962C8B-B14F-4D97-AF65-F5344CB8AC3E}">
        <p14:creationId xmlns:p14="http://schemas.microsoft.com/office/powerpoint/2010/main" val="1158640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886B3EE7-3B14-4D4F-B1C0-FE93033FDFED}"/>
              </a:ext>
            </a:extLst>
          </p:cNvPr>
          <p:cNvSpPr>
            <a:spLocks noGrp="1"/>
          </p:cNvSpPr>
          <p:nvPr>
            <p:ph type="title"/>
          </p:nvPr>
        </p:nvSpPr>
        <p:spPr>
          <a:xfrm>
            <a:off x="838200" y="365125"/>
            <a:ext cx="10515600" cy="987079"/>
          </a:xfrm>
        </p:spPr>
        <p:txBody>
          <a:bodyPr>
            <a:normAutofit/>
          </a:bodyPr>
          <a:lstStyle/>
          <a:p>
            <a:r>
              <a:rPr kumimoji="1" lang="en-US" altLang="ja-JP" sz="3200" b="0" i="0" u="none" strike="noStrike" kern="1200" cap="none" spc="0" normalizeH="0" baseline="0" noProof="0" dirty="0">
                <a:ln>
                  <a:noFill/>
                </a:ln>
                <a:solidFill>
                  <a:prstClr val="black"/>
                </a:solidFill>
                <a:effectLst/>
                <a:uLnTx/>
                <a:uFillTx/>
                <a:latin typeface="游明朝" panose="02020400000000000000" pitchFamily="18" charset="-128"/>
                <a:ea typeface="游ゴシック Light" panose="020B0300000000000000" pitchFamily="50" charset="-128"/>
                <a:cs typeface="Times New Roman" panose="02020603050405020304" pitchFamily="18" charset="0"/>
              </a:rPr>
              <a:t>6</a:t>
            </a:r>
            <a:r>
              <a:rPr kumimoji="1" lang="ja-JP" altLang="en-US" sz="3200" b="0" i="0" u="none" strike="noStrike" kern="1200" cap="none" spc="0" normalizeH="0" baseline="0" noProof="0" dirty="0">
                <a:ln>
                  <a:noFill/>
                </a:ln>
                <a:solidFill>
                  <a:prstClr val="black"/>
                </a:solidFill>
                <a:effectLst/>
                <a:uLnTx/>
                <a:uFillTx/>
                <a:latin typeface="游明朝" panose="02020400000000000000" pitchFamily="18" charset="-128"/>
                <a:ea typeface="游ゴシック Light" panose="020B0300000000000000" pitchFamily="50" charset="-128"/>
                <a:cs typeface="Times New Roman" panose="02020603050405020304" pitchFamily="18" charset="0"/>
              </a:rPr>
              <a:t> </a:t>
            </a:r>
            <a:r>
              <a:rPr kumimoji="1" lang="en-GB" altLang="ja-JP" sz="3200" b="0" i="0" u="none" strike="noStrike" kern="1200" cap="none" spc="0" normalizeH="0" baseline="0" noProof="0" dirty="0">
                <a:ln>
                  <a:noFill/>
                </a:ln>
                <a:solidFill>
                  <a:prstClr val="black"/>
                </a:solidFill>
                <a:effectLst/>
                <a:uLnTx/>
                <a:uFillTx/>
                <a:latin typeface="游明朝" panose="02020400000000000000" pitchFamily="18" charset="-128"/>
                <a:ea typeface="游ゴシック Light" panose="020B0300000000000000" pitchFamily="50" charset="-128"/>
                <a:cs typeface="Times New Roman" panose="02020603050405020304" pitchFamily="18" charset="0"/>
              </a:rPr>
              <a:t>Current legislative status </a:t>
            </a:r>
            <a:r>
              <a:rPr lang="en-GB" altLang="ja-JP" sz="3200" dirty="0">
                <a:effectLst/>
                <a:latin typeface="游明朝" panose="02020400000000000000" pitchFamily="18" charset="-128"/>
                <a:cs typeface="Times New Roman" panose="02020603050405020304" pitchFamily="18" charset="0"/>
              </a:rPr>
              <a:t>(4)</a:t>
            </a:r>
            <a:endParaRPr kumimoji="1" lang="ja-JP" altLang="en-US" sz="3200" dirty="0"/>
          </a:p>
        </p:txBody>
      </p:sp>
      <p:sp>
        <p:nvSpPr>
          <p:cNvPr id="3" name="コンテンツ プレースホルダー 2">
            <a:extLst>
              <a:ext uri="{FF2B5EF4-FFF2-40B4-BE49-F238E27FC236}">
                <a16:creationId xmlns:a16="http://schemas.microsoft.com/office/drawing/2014/main" xmlns="" id="{DF5AB9F6-DB27-4ADB-9762-209F5D1A160A}"/>
              </a:ext>
            </a:extLst>
          </p:cNvPr>
          <p:cNvSpPr>
            <a:spLocks noGrp="1"/>
          </p:cNvSpPr>
          <p:nvPr>
            <p:ph idx="1"/>
          </p:nvPr>
        </p:nvSpPr>
        <p:spPr/>
        <p:txBody>
          <a:bodyPr>
            <a:normAutofit/>
          </a:bodyPr>
          <a:lstStyle/>
          <a:p>
            <a:pPr marL="0" indent="0" algn="just">
              <a:buNone/>
            </a:pP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2 　Suspension of listing of products, etc. (Article 4)	</a:t>
            </a:r>
            <a:endPar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The Prime Minister may request the transaction DPF provider to delete the listing, etc. when dangerous products, etc. are listed and it is difficult to enforce individual laws, such as in cases where the seller cannot be specified .</a:t>
            </a:r>
          </a:p>
          <a:p>
            <a:pPr algn="just"/>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The transaction DPF provider is </a:t>
            </a:r>
            <a:r>
              <a:rPr lang="en-US" altLang="ja-JP" kern="100" dirty="0">
                <a:latin typeface="游明朝" panose="02020400000000000000" pitchFamily="18" charset="-128"/>
                <a:ea typeface="游明朝" panose="02020400000000000000" pitchFamily="18" charset="-128"/>
                <a:cs typeface="Times New Roman" panose="02020603050405020304" pitchFamily="18" charset="0"/>
              </a:rPr>
              <a:t>exempted from liability</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for any damage caused to the seller by responding to the request. </a:t>
            </a:r>
          </a:p>
          <a:p>
            <a:endParaRPr kumimoji="1" lang="ja-JP" altLang="en-US" dirty="0"/>
          </a:p>
        </p:txBody>
      </p:sp>
    </p:spTree>
    <p:extLst>
      <p:ext uri="{BB962C8B-B14F-4D97-AF65-F5344CB8AC3E}">
        <p14:creationId xmlns:p14="http://schemas.microsoft.com/office/powerpoint/2010/main" val="132908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1C1A830-529B-4268-8930-74A5291DA7DE}"/>
              </a:ext>
            </a:extLst>
          </p:cNvPr>
          <p:cNvSpPr>
            <a:spLocks noGrp="1"/>
          </p:cNvSpPr>
          <p:nvPr>
            <p:ph type="title"/>
          </p:nvPr>
        </p:nvSpPr>
        <p:spPr>
          <a:xfrm>
            <a:off x="838200" y="365126"/>
            <a:ext cx="10515600" cy="1142250"/>
          </a:xfrm>
        </p:spPr>
        <p:txBody>
          <a:bodyPr>
            <a:normAutofit/>
          </a:bodyPr>
          <a:lstStyle/>
          <a:p>
            <a:r>
              <a:rPr lang="en-US" altLang="ja-JP" sz="3200" dirty="0">
                <a:effectLst/>
                <a:latin typeface="游明朝" panose="02020400000000000000" pitchFamily="18" charset="-128"/>
                <a:cs typeface="Times New Roman" panose="02020603050405020304" pitchFamily="18" charset="0"/>
              </a:rPr>
              <a:t>6</a:t>
            </a:r>
            <a:r>
              <a:rPr lang="ja-JP" altLang="en-US" sz="3200" dirty="0">
                <a:effectLst/>
                <a:latin typeface="游明朝" panose="02020400000000000000" pitchFamily="18" charset="-128"/>
                <a:cs typeface="Times New Roman" panose="02020603050405020304" pitchFamily="18" charset="0"/>
              </a:rPr>
              <a:t> </a:t>
            </a:r>
            <a:r>
              <a:rPr lang="en-GB" altLang="ja-JP" sz="3200" dirty="0">
                <a:effectLst/>
                <a:latin typeface="游明朝" panose="02020400000000000000" pitchFamily="18" charset="-128"/>
                <a:cs typeface="Times New Roman" panose="02020603050405020304" pitchFamily="18" charset="0"/>
              </a:rPr>
              <a:t>Current legislative status(5)</a:t>
            </a:r>
            <a:endParaRPr kumimoji="1" lang="ja-JP" altLang="en-US" sz="3200" dirty="0"/>
          </a:p>
        </p:txBody>
      </p:sp>
      <p:sp>
        <p:nvSpPr>
          <p:cNvPr id="3" name="コンテンツ プレースホルダー 2">
            <a:extLst>
              <a:ext uri="{FF2B5EF4-FFF2-40B4-BE49-F238E27FC236}">
                <a16:creationId xmlns:a16="http://schemas.microsoft.com/office/drawing/2014/main" xmlns="" id="{023DE995-B56F-4AB5-83E6-75B68B345981}"/>
              </a:ext>
            </a:extLst>
          </p:cNvPr>
          <p:cNvSpPr>
            <a:spLocks noGrp="1"/>
          </p:cNvSpPr>
          <p:nvPr>
            <p:ph idx="1"/>
          </p:nvPr>
        </p:nvSpPr>
        <p:spPr/>
        <p:txBody>
          <a:bodyPr>
            <a:normAutofit fontScale="92500"/>
          </a:bodyPr>
          <a:lstStyle/>
          <a:p>
            <a:pPr marL="0" indent="0" algn="just">
              <a:buNone/>
            </a:pP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3 </a:t>
            </a:r>
            <a:r>
              <a:rPr lang="ja-JP" altLang="en-US" sz="2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Right to request disclosure of information pertaining to distributors (Article 5)	</a:t>
            </a:r>
          </a:p>
          <a:p>
            <a:pPr indent="133350" algn="just"/>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Created the right to request disclosure of merchant information to the extent necessary for consumers to make claims for damages, etc.  </a:t>
            </a:r>
          </a:p>
          <a:p>
            <a:pPr indent="133350" algn="just"/>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The DPF provider is not responsible to the seller if it responds to the disclosure request in accordance with appropriate procedures. </a:t>
            </a:r>
          </a:p>
          <a:p>
            <a:pPr indent="133350" algn="just"/>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If the amount of the claim for damages is less than a certain amount or the claim is for an illegal purpose, this disclosure request right is not eligible.  </a:t>
            </a:r>
          </a:p>
          <a:p>
            <a:pPr marL="0" indent="0" algn="just">
              <a:buNone/>
            </a:pP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32895661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EA792E24-81C2-412E-923E-287645C41E06}"/>
              </a:ext>
            </a:extLst>
          </p:cNvPr>
          <p:cNvSpPr>
            <a:spLocks noGrp="1"/>
          </p:cNvSpPr>
          <p:nvPr>
            <p:ph type="title"/>
          </p:nvPr>
        </p:nvSpPr>
        <p:spPr>
          <a:xfrm>
            <a:off x="838200" y="365126"/>
            <a:ext cx="10515600" cy="898410"/>
          </a:xfrm>
        </p:spPr>
        <p:txBody>
          <a:bodyPr>
            <a:normAutofit/>
          </a:bodyPr>
          <a:lstStyle/>
          <a:p>
            <a:r>
              <a:rPr lang="en-US" altLang="ja-JP" sz="3200" dirty="0">
                <a:effectLst/>
                <a:latin typeface="游明朝" panose="02020400000000000000" pitchFamily="18" charset="-128"/>
                <a:cs typeface="Times New Roman" panose="02020603050405020304" pitchFamily="18" charset="0"/>
              </a:rPr>
              <a:t>6</a:t>
            </a:r>
            <a:r>
              <a:rPr lang="ja-JP" altLang="en-US" sz="3200" dirty="0">
                <a:effectLst/>
                <a:latin typeface="游明朝" panose="02020400000000000000" pitchFamily="18" charset="-128"/>
                <a:cs typeface="Times New Roman" panose="02020603050405020304" pitchFamily="18" charset="0"/>
              </a:rPr>
              <a:t> </a:t>
            </a:r>
            <a:r>
              <a:rPr lang="en-GB" altLang="ja-JP" sz="3200" dirty="0">
                <a:effectLst/>
                <a:latin typeface="游明朝" panose="02020400000000000000" pitchFamily="18" charset="-128"/>
                <a:cs typeface="Times New Roman" panose="02020603050405020304" pitchFamily="18" charset="0"/>
              </a:rPr>
              <a:t>Current legislative status(6)</a:t>
            </a:r>
            <a:endParaRPr kumimoji="1" lang="ja-JP" altLang="en-US" sz="3200" dirty="0"/>
          </a:p>
        </p:txBody>
      </p:sp>
      <p:sp>
        <p:nvSpPr>
          <p:cNvPr id="3" name="コンテンツ プレースホルダー 2">
            <a:extLst>
              <a:ext uri="{FF2B5EF4-FFF2-40B4-BE49-F238E27FC236}">
                <a16:creationId xmlns:a16="http://schemas.microsoft.com/office/drawing/2014/main" xmlns="" id="{84E198CA-4691-42AC-B2D8-08D5530B286B}"/>
              </a:ext>
            </a:extLst>
          </p:cNvPr>
          <p:cNvSpPr>
            <a:spLocks noGrp="1"/>
          </p:cNvSpPr>
          <p:nvPr>
            <p:ph idx="1"/>
          </p:nvPr>
        </p:nvSpPr>
        <p:spPr/>
        <p:txBody>
          <a:bodyPr>
            <a:normAutofit/>
          </a:bodyPr>
          <a:lstStyle/>
          <a:p>
            <a:pPr marL="0" indent="0" algn="just">
              <a:buNone/>
            </a:pP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4  </a:t>
            </a:r>
            <a:r>
              <a:rPr lang="ja-JP" altLang="en-US" sz="2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Public-private councils (Articles 6-9)</a:t>
            </a:r>
          </a:p>
          <a:p>
            <a:pPr algn="just"/>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Establish public-private councils composed of national administrative agencies, organizations consisting of DPF providers, consumer organizations, etc., and discuss matters that each entity should address, such as responding to unscrupulous distributors, etc. </a:t>
            </a:r>
          </a:p>
          <a:p>
            <a:pPr marL="0" indent="0" algn="just">
              <a:buNone/>
            </a:pP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5 </a:t>
            </a:r>
            <a:r>
              <a:rPr lang="ja-JP" altLang="en-US" sz="2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Consumer Application System (Article 10)</a:t>
            </a:r>
          </a:p>
          <a:p>
            <a:pPr algn="just"/>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Consumers, etc. may request the Prime Minister (Consumer Affairs Agency) to take appropriate measures to cause consumer damage. </a:t>
            </a:r>
          </a:p>
          <a:p>
            <a:endParaRPr kumimoji="1" lang="ja-JP" altLang="en-US" dirty="0"/>
          </a:p>
        </p:txBody>
      </p:sp>
    </p:spTree>
    <p:extLst>
      <p:ext uri="{BB962C8B-B14F-4D97-AF65-F5344CB8AC3E}">
        <p14:creationId xmlns:p14="http://schemas.microsoft.com/office/powerpoint/2010/main" val="175232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CF34F8E1-2E98-4CA0-9D10-40FE3E8B85F4}"/>
              </a:ext>
            </a:extLst>
          </p:cNvPr>
          <p:cNvSpPr>
            <a:spLocks noGrp="1"/>
          </p:cNvSpPr>
          <p:nvPr>
            <p:ph type="title"/>
          </p:nvPr>
        </p:nvSpPr>
        <p:spPr/>
        <p:txBody>
          <a:bodyPr/>
          <a:lstStyle/>
          <a:p>
            <a:r>
              <a:rPr lang="en-US" altLang="ja-JP" dirty="0">
                <a:latin typeface="游明朝" panose="02020400000000000000" pitchFamily="18" charset="-128"/>
                <a:ea typeface="游明朝" panose="02020400000000000000" pitchFamily="18" charset="-128"/>
              </a:rPr>
              <a:t>Thank you for your attention</a:t>
            </a:r>
            <a:r>
              <a:rPr lang="ja-JP" altLang="en-US" dirty="0">
                <a:latin typeface="游明朝" panose="02020400000000000000" pitchFamily="18" charset="-128"/>
                <a:ea typeface="游明朝" panose="02020400000000000000" pitchFamily="18" charset="-128"/>
              </a:rPr>
              <a:t> </a:t>
            </a:r>
            <a:r>
              <a:rPr lang="en-US" altLang="ja-JP" dirty="0">
                <a:latin typeface="游明朝" panose="02020400000000000000" pitchFamily="18" charset="-128"/>
                <a:ea typeface="游明朝" panose="02020400000000000000" pitchFamily="18" charset="-128"/>
              </a:rPr>
              <a:t/>
            </a:r>
            <a:br>
              <a:rPr lang="en-US" altLang="ja-JP" dirty="0">
                <a:latin typeface="游明朝" panose="02020400000000000000" pitchFamily="18" charset="-128"/>
                <a:ea typeface="游明朝" panose="02020400000000000000" pitchFamily="18" charset="-128"/>
              </a:rPr>
            </a:br>
            <a:r>
              <a:rPr lang="ja-JP" altLang="en-US" dirty="0">
                <a:latin typeface="游明朝" panose="02020400000000000000" pitchFamily="18" charset="-128"/>
                <a:ea typeface="游明朝" panose="02020400000000000000" pitchFamily="18" charset="-128"/>
              </a:rPr>
              <a:t>                                      </a:t>
            </a:r>
            <a:r>
              <a:rPr lang="en-US" altLang="ja-JP" sz="2800" dirty="0">
                <a:latin typeface="游明朝" panose="02020400000000000000" pitchFamily="18" charset="-128"/>
                <a:ea typeface="游明朝" panose="02020400000000000000" pitchFamily="18" charset="-128"/>
              </a:rPr>
              <a:t>Kunihiro</a:t>
            </a:r>
            <a:r>
              <a:rPr lang="ja-JP" altLang="en-US" sz="2800" dirty="0">
                <a:latin typeface="游明朝" panose="02020400000000000000" pitchFamily="18" charset="-128"/>
                <a:ea typeface="游明朝" panose="02020400000000000000" pitchFamily="18" charset="-128"/>
              </a:rPr>
              <a:t> </a:t>
            </a:r>
            <a:r>
              <a:rPr lang="en-US" altLang="ja-JP" sz="2800" dirty="0">
                <a:latin typeface="游明朝" panose="02020400000000000000" pitchFamily="18" charset="-128"/>
                <a:ea typeface="游明朝" panose="02020400000000000000" pitchFamily="18" charset="-128"/>
              </a:rPr>
              <a:t>Nakata</a:t>
            </a:r>
            <a:endParaRPr kumimoji="1" lang="ja-JP" altLang="en-US" sz="2800" dirty="0">
              <a:latin typeface="游明朝" panose="02020400000000000000" pitchFamily="18" charset="-128"/>
              <a:ea typeface="游明朝" panose="02020400000000000000" pitchFamily="18" charset="-128"/>
            </a:endParaRPr>
          </a:p>
        </p:txBody>
      </p:sp>
      <p:sp>
        <p:nvSpPr>
          <p:cNvPr id="3" name="コンテンツ プレースホルダー 2">
            <a:extLst>
              <a:ext uri="{FF2B5EF4-FFF2-40B4-BE49-F238E27FC236}">
                <a16:creationId xmlns:a16="http://schemas.microsoft.com/office/drawing/2014/main" xmlns="" id="{9C22AC56-CC7A-4184-9377-747C0B6F51B3}"/>
              </a:ext>
            </a:extLst>
          </p:cNvPr>
          <p:cNvSpPr>
            <a:spLocks noGrp="1"/>
          </p:cNvSpPr>
          <p:nvPr>
            <p:ph idx="1"/>
          </p:nvPr>
        </p:nvSpPr>
        <p:spPr/>
        <p:txBody>
          <a:bodyPr>
            <a:normAutofit fontScale="92500" lnSpcReduction="20000"/>
          </a:bodyPr>
          <a:lstStyle/>
          <a:p>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Final Remarks</a:t>
            </a:r>
          </a:p>
          <a:p>
            <a:r>
              <a:rPr lang="ja-JP" altLang="ja-JP" sz="2800" dirty="0">
                <a:effectLst/>
                <a:latin typeface="游明朝" panose="02020400000000000000" pitchFamily="18" charset="-128"/>
                <a:ea typeface="游明朝" panose="02020400000000000000" pitchFamily="18" charset="-128"/>
                <a:cs typeface="Times New Roman" panose="02020603050405020304" pitchFamily="18" charset="0"/>
              </a:rPr>
              <a:t>In addition, a review </a:t>
            </a:r>
            <a:r>
              <a:rPr lang="en-US" altLang="ja-JP" dirty="0">
                <a:latin typeface="游明朝" panose="02020400000000000000" pitchFamily="18" charset="-128"/>
                <a:ea typeface="游明朝" panose="02020400000000000000" pitchFamily="18" charset="-128"/>
                <a:cs typeface="Times New Roman" panose="02020603050405020304" pitchFamily="18" charset="0"/>
              </a:rPr>
              <a:t>during</a:t>
            </a:r>
            <a:r>
              <a:rPr lang="ja-JP" altLang="ja-JP" sz="2800" dirty="0">
                <a:effectLst/>
                <a:latin typeface="游明朝" panose="02020400000000000000" pitchFamily="18" charset="-128"/>
                <a:ea typeface="游明朝" panose="02020400000000000000" pitchFamily="18" charset="-128"/>
                <a:cs typeface="Times New Roman" panose="02020603050405020304" pitchFamily="18" charset="0"/>
              </a:rPr>
              <a:t> the third year after enforcement </a:t>
            </a:r>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of</a:t>
            </a:r>
            <a:r>
              <a:rPr lang="ja-JP" altLang="en-US" sz="28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this</a:t>
            </a:r>
            <a:r>
              <a:rPr lang="ja-JP" altLang="en-US" sz="28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law</a:t>
            </a:r>
            <a:r>
              <a:rPr lang="ja-JP" altLang="en-US" sz="28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dirty="0">
                <a:latin typeface="游明朝" panose="02020400000000000000" pitchFamily="18" charset="-128"/>
                <a:ea typeface="游明朝" panose="02020400000000000000" pitchFamily="18" charset="-128"/>
                <a:cs typeface="Times New Roman" panose="02020603050405020304" pitchFamily="18" charset="0"/>
              </a:rPr>
              <a:t>has been</a:t>
            </a:r>
            <a:r>
              <a:rPr lang="ja-JP" altLang="ja-JP" sz="2800" dirty="0">
                <a:effectLst/>
                <a:latin typeface="游明朝" panose="02020400000000000000" pitchFamily="18" charset="-128"/>
                <a:ea typeface="游明朝" panose="02020400000000000000" pitchFamily="18" charset="-128"/>
                <a:cs typeface="Times New Roman" panose="02020603050405020304" pitchFamily="18" charset="0"/>
              </a:rPr>
              <a:t> stipulated, taking into account changes in the status of enforcement and economic and social conditions.</a:t>
            </a:r>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
            </a:r>
            <a:b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br>
            <a:endPar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The law does not provide for the civil liability of digital platform</a:t>
            </a:r>
            <a:r>
              <a:rPr lang="ja-JP" altLang="en-US" sz="28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operator </a:t>
            </a:r>
            <a:r>
              <a:rPr lang="en-US" altLang="ja-JP" dirty="0">
                <a:latin typeface="游明朝" panose="02020400000000000000" pitchFamily="18" charset="-128"/>
                <a:ea typeface="游明朝" panose="02020400000000000000" pitchFamily="18" charset="-128"/>
                <a:cs typeface="Times New Roman" panose="02020603050405020304" pitchFamily="18" charset="0"/>
              </a:rPr>
              <a:t>and also the regulation of C2C transaction</a:t>
            </a:r>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 </a:t>
            </a:r>
          </a:p>
          <a:p>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Civil liability provisions of digital platform for B</a:t>
            </a:r>
            <a:r>
              <a:rPr lang="en-US" altLang="ja-JP" dirty="0">
                <a:latin typeface="游明朝" panose="02020400000000000000" pitchFamily="18" charset="-128"/>
                <a:ea typeface="游明朝" panose="02020400000000000000" pitchFamily="18" charset="-128"/>
                <a:cs typeface="Times New Roman" panose="02020603050405020304" pitchFamily="18" charset="0"/>
              </a:rPr>
              <a:t>2C transaction </a:t>
            </a:r>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can be found in neighboring legislation such as those of China and South Korea. </a:t>
            </a:r>
          </a:p>
          <a:p>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The day when such an amendment </a:t>
            </a:r>
            <a:r>
              <a:rPr lang="en-US" altLang="ja-JP" dirty="0">
                <a:latin typeface="游明朝" panose="02020400000000000000" pitchFamily="18" charset="-128"/>
                <a:ea typeface="游明朝" panose="02020400000000000000" pitchFamily="18" charset="-128"/>
                <a:cs typeface="Times New Roman" panose="02020603050405020304" pitchFamily="18" charset="0"/>
              </a:rPr>
              <a:t>for </a:t>
            </a:r>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the civil liability of digital platform will be made in Japan may be near.</a:t>
            </a:r>
          </a:p>
          <a:p>
            <a:pPr marL="0" indent="0">
              <a:buNone/>
            </a:pPr>
            <a:r>
              <a:rPr lang="en-US" altLang="ja-JP" sz="2800" dirty="0">
                <a:effectLst/>
                <a:latin typeface="游明朝" panose="02020400000000000000" pitchFamily="18" charset="-128"/>
                <a:ea typeface="游明朝" panose="02020400000000000000" pitchFamily="18" charset="-128"/>
                <a:cs typeface="Times New Roman" panose="02020603050405020304" pitchFamily="18" charset="0"/>
              </a:rPr>
              <a:t> </a:t>
            </a:r>
            <a:endParaRPr kumimoji="1" lang="ja-JP" altLang="en-US" dirty="0">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49218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1759E271-5214-4FEF-85F7-1CE12E5A0FC8}"/>
              </a:ext>
            </a:extLst>
          </p:cNvPr>
          <p:cNvSpPr>
            <a:spLocks noGrp="1"/>
          </p:cNvSpPr>
          <p:nvPr>
            <p:ph type="title"/>
          </p:nvPr>
        </p:nvSpPr>
        <p:spPr/>
        <p:txBody>
          <a:bodyPr/>
          <a:lstStyle/>
          <a:p>
            <a:r>
              <a:rPr lang="en-GB" altLang="ja-JP" dirty="0">
                <a:latin typeface="游明朝" panose="02020400000000000000" pitchFamily="18" charset="-128"/>
                <a:ea typeface="游明朝" panose="02020400000000000000" pitchFamily="18" charset="-128"/>
                <a:cs typeface="Times New Roman" panose="02020603050405020304" pitchFamily="18" charset="0"/>
              </a:rPr>
              <a:t>1</a:t>
            </a:r>
            <a:r>
              <a:rPr lang="ja-JP" altLang="ja-JP" sz="4400" dirty="0">
                <a:effectLst/>
                <a:ea typeface="游明朝" panose="02020400000000000000" pitchFamily="18" charset="-128"/>
                <a:cs typeface="Times New Roman" panose="02020603050405020304" pitchFamily="18" charset="0"/>
              </a:rPr>
              <a:t>　</a:t>
            </a:r>
            <a:r>
              <a:rPr lang="en-GB" altLang="ja-JP" sz="4400" dirty="0">
                <a:effectLst/>
                <a:ea typeface="游明朝" panose="02020400000000000000" pitchFamily="18" charset="-128"/>
                <a:cs typeface="Times New Roman" panose="02020603050405020304" pitchFamily="18" charset="0"/>
              </a:rPr>
              <a:t>Introduction(1)</a:t>
            </a:r>
            <a:endParaRPr kumimoji="1" lang="ja-JP" altLang="en-US" dirty="0"/>
          </a:p>
        </p:txBody>
      </p:sp>
      <p:sp>
        <p:nvSpPr>
          <p:cNvPr id="4" name="コンテンツ プレースホルダー 3">
            <a:extLst>
              <a:ext uri="{FF2B5EF4-FFF2-40B4-BE49-F238E27FC236}">
                <a16:creationId xmlns:a16="http://schemas.microsoft.com/office/drawing/2014/main" xmlns="" id="{F4978308-C96B-4AFC-A9B4-FD2D434AD28C}"/>
              </a:ext>
            </a:extLst>
          </p:cNvPr>
          <p:cNvSpPr txBox="1">
            <a:spLocks noGrp="1"/>
          </p:cNvSpPr>
          <p:nvPr>
            <p:ph idx="1"/>
          </p:nvPr>
        </p:nvSpPr>
        <p:spPr>
          <a:xfrm>
            <a:off x="149629" y="1390996"/>
            <a:ext cx="11204171" cy="4822859"/>
          </a:xfrm>
          <a:prstGeom prst="rect">
            <a:avLst/>
          </a:prstGeom>
          <a:noFill/>
        </p:spPr>
        <p:txBody>
          <a:bodyPr wrap="square">
            <a:spAutoFit/>
          </a:bodyPr>
          <a:lstStyle/>
          <a:p>
            <a:pPr marL="0" indent="0">
              <a:buNone/>
            </a:pPr>
            <a:endParaRPr lang="en-GB" altLang="ja-JP" sz="1800" dirty="0">
              <a:effectLst/>
              <a:ea typeface="游明朝" panose="02020400000000000000" pitchFamily="18" charset="-128"/>
              <a:cs typeface="Times New Roman" panose="02020603050405020304" pitchFamily="18" charset="0"/>
            </a:endParaRPr>
          </a:p>
          <a:p>
            <a:pPr algn="just"/>
            <a:r>
              <a:rPr lang="en-GB" altLang="ja-JP" sz="2400" dirty="0">
                <a:latin typeface="游明朝" panose="02020400000000000000" pitchFamily="18" charset="-128"/>
                <a:ea typeface="游明朝" panose="02020400000000000000" pitchFamily="18" charset="-128"/>
              </a:rPr>
              <a:t>Starting point </a:t>
            </a:r>
            <a:r>
              <a:rPr lang="en-GB" altLang="ja-JP" sz="2400" dirty="0">
                <a:latin typeface="游明朝" panose="02020400000000000000" pitchFamily="18" charset="-128"/>
                <a:ea typeface="游明朝" panose="02020400000000000000" pitchFamily="18" charset="-128"/>
                <a:cs typeface="Times New Roman" panose="02020603050405020304" pitchFamily="18" charset="0"/>
              </a:rPr>
              <a:t>for </a:t>
            </a:r>
            <a:r>
              <a:rPr lang="en-GB" altLang="ja-JP" sz="2400" dirty="0">
                <a:latin typeface="游明朝" panose="02020400000000000000" pitchFamily="18" charset="-128"/>
                <a:cs typeface="Times New Roman" panose="02020603050405020304" pitchFamily="18" charset="0"/>
              </a:rPr>
              <a:t>the consumer law aspect of online Platforms: Th</a:t>
            </a:r>
            <a:r>
              <a:rPr lang="en-GB" altLang="ja-JP" sz="2400" dirty="0">
                <a:effectLst/>
                <a:latin typeface="游明朝" panose="02020400000000000000" pitchFamily="18" charset="-128"/>
                <a:cs typeface="Times New Roman" panose="02020603050405020304" pitchFamily="18" charset="0"/>
              </a:rPr>
              <a:t>e “Report on the Ideal State of Transactions in Online Platforms</a:t>
            </a:r>
            <a:r>
              <a:rPr lang="en-US" altLang="ja-JP" sz="2400" dirty="0">
                <a:effectLst/>
                <a:latin typeface="游明朝" panose="02020400000000000000" pitchFamily="18" charset="-128"/>
                <a:cs typeface="Times New Roman" panose="02020603050405020304" pitchFamily="18" charset="0"/>
              </a:rPr>
              <a:t> </a:t>
            </a:r>
            <a:r>
              <a:rPr lang="en-GB" altLang="ja-JP" sz="2400" dirty="0">
                <a:effectLst/>
                <a:latin typeface="游明朝" panose="02020400000000000000" pitchFamily="18" charset="-128"/>
                <a:cs typeface="Times New Roman" panose="02020603050405020304" pitchFamily="18" charset="0"/>
              </a:rPr>
              <a:t>” (PF Report”) by the Expert Committee . </a:t>
            </a:r>
          </a:p>
          <a:p>
            <a:pPr algn="just"/>
            <a:r>
              <a:rPr lang="en-GB" altLang="ja-JP" sz="2400" dirty="0">
                <a:effectLst/>
                <a:latin typeface="游明朝" panose="02020400000000000000" pitchFamily="18" charset="-128"/>
                <a:cs typeface="Times New Roman" panose="02020603050405020304" pitchFamily="18" charset="0"/>
              </a:rPr>
              <a:t>The PF Expert Committee established by the fifth Consumer Commission.</a:t>
            </a:r>
          </a:p>
          <a:p>
            <a:pPr algn="just"/>
            <a:r>
              <a:rPr lang="en-GB" altLang="ja-JP" sz="2400" dirty="0">
                <a:effectLst/>
                <a:latin typeface="游明朝" panose="02020400000000000000" pitchFamily="18" charset="-128"/>
                <a:cs typeface="Times New Roman" panose="02020603050405020304" pitchFamily="18" charset="0"/>
              </a:rPr>
              <a:t>PF Expert Committee was consulted by the Commission and deliberations begun in May 2018. </a:t>
            </a:r>
          </a:p>
          <a:p>
            <a:pPr algn="just"/>
            <a:r>
              <a:rPr lang="en-GB" altLang="ja-JP" sz="2400" dirty="0">
                <a:effectLst/>
                <a:latin typeface="游明朝" panose="02020400000000000000" pitchFamily="18" charset="-128"/>
                <a:cs typeface="Times New Roman" panose="02020603050405020304" pitchFamily="18" charset="0"/>
              </a:rPr>
              <a:t>The PF Report was completed on 26 March 2019 and presented to the Consumer Committee plenary session on 18 April 2019.</a:t>
            </a:r>
            <a:r>
              <a:rPr lang="ja-JP" altLang="ja-JP" sz="2400" dirty="0">
                <a:effectLst/>
              </a:rPr>
              <a:t> </a:t>
            </a:r>
            <a:endParaRPr lang="ja-JP" altLang="en-US" sz="2400" dirty="0">
              <a:effectLst/>
            </a:endParaRPr>
          </a:p>
          <a:p>
            <a:pPr algn="just"/>
            <a:r>
              <a:rPr lang="en-GB" altLang="ja-JP" sz="2400" kern="100" dirty="0">
                <a:effectLst/>
                <a:latin typeface="游明朝" panose="02020400000000000000" pitchFamily="18" charset="-128"/>
                <a:ea typeface="游明朝" panose="02020400000000000000" pitchFamily="18" charset="-128"/>
                <a:cs typeface="Times New Roman" panose="02020603050405020304" pitchFamily="18" charset="0"/>
              </a:rPr>
              <a:t>The PF Report is published on the website of the Consumer Commission.</a:t>
            </a:r>
          </a:p>
          <a:p>
            <a:pPr algn="just"/>
            <a:r>
              <a:rPr lang="en-GB"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Consumer Commission is </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an</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independent third-party organization, mainly for the purpose</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to</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investigate and deliberate on various consumer issues, and express opinions (proposals, etc.) to the general consumer administration of related ministries and agencies including the Consumer Affairs Agency.</a:t>
            </a:r>
            <a:endParaRPr lang="en-GB"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770600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9EAB696D-1675-4E09-B1A1-BC6DBFE5892E}"/>
              </a:ext>
            </a:extLst>
          </p:cNvPr>
          <p:cNvSpPr>
            <a:spLocks noGrp="1"/>
          </p:cNvSpPr>
          <p:nvPr>
            <p:ph type="title"/>
          </p:nvPr>
        </p:nvSpPr>
        <p:spPr/>
        <p:txBody>
          <a:bodyPr/>
          <a:lstStyle/>
          <a:p>
            <a:r>
              <a:rPr lang="en-GB" altLang="ja-JP" sz="4400" dirty="0">
                <a:effectLst/>
                <a:latin typeface="游明朝" panose="02020400000000000000" pitchFamily="18" charset="-128"/>
                <a:cs typeface="Times New Roman" panose="02020603050405020304" pitchFamily="18" charset="0"/>
              </a:rPr>
              <a:t>1</a:t>
            </a:r>
            <a:r>
              <a:rPr lang="ja-JP" altLang="ja-JP" sz="4400" dirty="0">
                <a:effectLst/>
                <a:ea typeface="游明朝" panose="02020400000000000000" pitchFamily="18" charset="-128"/>
                <a:cs typeface="Times New Roman" panose="02020603050405020304" pitchFamily="18" charset="0"/>
              </a:rPr>
              <a:t>　</a:t>
            </a:r>
            <a:r>
              <a:rPr lang="en-GB" altLang="ja-JP" sz="4400" dirty="0">
                <a:effectLst/>
                <a:ea typeface="游明朝" panose="02020400000000000000" pitchFamily="18" charset="-128"/>
                <a:cs typeface="Times New Roman" panose="02020603050405020304" pitchFamily="18" charset="0"/>
              </a:rPr>
              <a:t>Introduction(2)</a:t>
            </a:r>
            <a:endParaRPr kumimoji="1" lang="ja-JP" altLang="en-US" dirty="0"/>
          </a:p>
        </p:txBody>
      </p:sp>
      <p:sp>
        <p:nvSpPr>
          <p:cNvPr id="3" name="コンテンツ プレースホルダー 2">
            <a:extLst>
              <a:ext uri="{FF2B5EF4-FFF2-40B4-BE49-F238E27FC236}">
                <a16:creationId xmlns:a16="http://schemas.microsoft.com/office/drawing/2014/main" xmlns="" id="{A9A746C8-665D-4F40-9AA8-FB9AB502E001}"/>
              </a:ext>
            </a:extLst>
          </p:cNvPr>
          <p:cNvSpPr>
            <a:spLocks noGrp="1"/>
          </p:cNvSpPr>
          <p:nvPr>
            <p:ph idx="1"/>
          </p:nvPr>
        </p:nvSpPr>
        <p:spPr/>
        <p:txBody>
          <a:bodyPr>
            <a:normAutofit fontScale="92500"/>
          </a:bodyPr>
          <a:lstStyle/>
          <a:p>
            <a:pPr marL="0" indent="0">
              <a:buNone/>
            </a:pPr>
            <a:r>
              <a:rPr kumimoji="1" lang="ja-JP" altLang="en-US" dirty="0"/>
              <a:t>・</a:t>
            </a:r>
            <a:r>
              <a:rPr lang="en-GB" altLang="ja-JP" sz="2800" dirty="0">
                <a:effectLst/>
                <a:latin typeface="游明朝" panose="02020400000000000000" pitchFamily="18" charset="-128"/>
                <a:cs typeface="Times New Roman" panose="02020603050405020304" pitchFamily="18" charset="0"/>
              </a:rPr>
              <a:t>The PF Report considers the direction of a solution for making online platform transactions sound from the standpoint of consumer protection in order to develop Japan’s digital economy further, and identifies issues of consumer trouble based on concrete cases.</a:t>
            </a:r>
          </a:p>
          <a:p>
            <a:pPr marL="0" indent="0">
              <a:buNone/>
            </a:pPr>
            <a:r>
              <a:rPr kumimoji="1" lang="ja-JP" altLang="en-US" dirty="0"/>
              <a:t>・</a:t>
            </a:r>
            <a:r>
              <a:rPr lang="en-GB" altLang="ja-JP" sz="2800" dirty="0">
                <a:effectLst/>
                <a:latin typeface="游明朝" panose="02020400000000000000" pitchFamily="18" charset="-128"/>
                <a:cs typeface="Times New Roman" panose="02020603050405020304" pitchFamily="18" charset="0"/>
              </a:rPr>
              <a:t>As Chair of the PF Expert Committee, </a:t>
            </a:r>
            <a:r>
              <a:rPr lang="en-GB" altLang="ja-JP" dirty="0">
                <a:latin typeface="游明朝" panose="02020400000000000000" pitchFamily="18" charset="-128"/>
                <a:cs typeface="Times New Roman" panose="02020603050405020304" pitchFamily="18" charset="0"/>
              </a:rPr>
              <a:t>I</a:t>
            </a:r>
            <a:r>
              <a:rPr lang="en-GB" altLang="ja-JP" sz="2800" dirty="0">
                <a:effectLst/>
                <a:latin typeface="游明朝" panose="02020400000000000000" pitchFamily="18" charset="-128"/>
                <a:cs typeface="Times New Roman" panose="02020603050405020304" pitchFamily="18" charset="0"/>
              </a:rPr>
              <a:t> was involved in the management of the Committee and the compilation of the PF Report. </a:t>
            </a:r>
          </a:p>
          <a:p>
            <a:pPr marL="0" indent="0">
              <a:buNone/>
            </a:pPr>
            <a:r>
              <a:rPr kumimoji="1" lang="ja-JP" altLang="en-US" dirty="0"/>
              <a:t>・</a:t>
            </a:r>
            <a:r>
              <a:rPr lang="en-GB" altLang="ja-JP" sz="2800" dirty="0">
                <a:effectLst/>
                <a:latin typeface="游明朝" panose="02020400000000000000" pitchFamily="18" charset="-128"/>
                <a:cs typeface="Times New Roman" panose="02020603050405020304" pitchFamily="18" charset="0"/>
              </a:rPr>
              <a:t>Based on this experience, the aim of this contribution is to introduce the contents of the PF Report and to take up issues that seem to be important regarding the regulation of platform operators, while the future direction of solutions is sought.</a:t>
            </a:r>
            <a:endParaRPr kumimoji="1" lang="ja-JP" altLang="en-US" dirty="0"/>
          </a:p>
        </p:txBody>
      </p:sp>
    </p:spTree>
    <p:extLst>
      <p:ext uri="{BB962C8B-B14F-4D97-AF65-F5344CB8AC3E}">
        <p14:creationId xmlns:p14="http://schemas.microsoft.com/office/powerpoint/2010/main" val="2408956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817CD924-D82B-4425-9FE6-D3AAFFBE6C0D}"/>
              </a:ext>
            </a:extLst>
          </p:cNvPr>
          <p:cNvSpPr>
            <a:spLocks noGrp="1"/>
          </p:cNvSpPr>
          <p:nvPr>
            <p:ph type="title"/>
          </p:nvPr>
        </p:nvSpPr>
        <p:spPr/>
        <p:txBody>
          <a:bodyPr/>
          <a:lstStyle/>
          <a:p>
            <a: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2 </a:t>
            </a:r>
            <a:r>
              <a:rPr lang="en-GB"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Objective and Structure of the PF Report(1)</a:t>
            </a:r>
            <a:r>
              <a:rPr lang="ja-JP" altLang="ja-JP" sz="4400" kern="100" dirty="0">
                <a:effectLst/>
                <a:latin typeface="游明朝" panose="02020400000000000000" pitchFamily="18" charset="-128"/>
                <a:ea typeface="游明朝" panose="02020400000000000000" pitchFamily="18" charset="-128"/>
                <a:cs typeface="Times New Roman" panose="02020603050405020304" pitchFamily="18" charset="0"/>
              </a:rPr>
              <a:t/>
            </a:r>
            <a:br>
              <a:rPr lang="ja-JP" altLang="ja-JP" sz="4400" kern="100" dirty="0">
                <a:effectLst/>
                <a:latin typeface="游明朝" panose="02020400000000000000" pitchFamily="18" charset="-128"/>
                <a:ea typeface="游明朝" panose="02020400000000000000" pitchFamily="18" charset="-128"/>
                <a:cs typeface="Times New Roman" panose="02020603050405020304" pitchFamily="18" charset="0"/>
              </a:rPr>
            </a:br>
            <a:r>
              <a:rPr lang="en-US" altLang="ja-JP" sz="44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kumimoji="1" lang="en-GB"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lang="en-GB" altLang="ja-JP" sz="28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rPr>
              <a:t>Identifying</a:t>
            </a:r>
            <a:r>
              <a:rPr kumimoji="1" lang="en-GB"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the Problems</a:t>
            </a:r>
            <a:endParaRPr kumimoji="1" lang="ja-JP" altLang="en-US" dirty="0"/>
          </a:p>
        </p:txBody>
      </p:sp>
      <p:sp>
        <p:nvSpPr>
          <p:cNvPr id="3" name="コンテンツ プレースホルダー 2">
            <a:extLst>
              <a:ext uri="{FF2B5EF4-FFF2-40B4-BE49-F238E27FC236}">
                <a16:creationId xmlns:a16="http://schemas.microsoft.com/office/drawing/2014/main" xmlns="" id="{5D2E4A8A-873F-461D-A338-784401BBBEE6}"/>
              </a:ext>
            </a:extLst>
          </p:cNvPr>
          <p:cNvSpPr>
            <a:spLocks noGrp="1"/>
          </p:cNvSpPr>
          <p:nvPr>
            <p:ph idx="1"/>
          </p:nvPr>
        </p:nvSpPr>
        <p:spPr/>
        <p:txBody>
          <a:bodyPr>
            <a:normAutofit/>
          </a:bodyPr>
          <a:lstStyle/>
          <a:p>
            <a:pPr marL="0" lvl="0" indent="0" algn="just">
              <a:buNone/>
            </a:pPr>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Objective and Structure of the Report</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GB" altLang="ja-JP" sz="2800" dirty="0">
                <a:effectLst/>
                <a:latin typeface="游明朝" panose="02020400000000000000" pitchFamily="18" charset="-128"/>
                <a:cs typeface="Times New Roman" panose="02020603050405020304" pitchFamily="18" charset="0"/>
              </a:rPr>
              <a:t>The PF Expert Committee indicated the following items:</a:t>
            </a:r>
          </a:p>
          <a:p>
            <a:pPr marL="0" indent="0">
              <a:buNone/>
            </a:pPr>
            <a:r>
              <a:rPr lang="en-GB" altLang="ja-JP" dirty="0">
                <a:latin typeface="游明朝" panose="02020400000000000000" pitchFamily="18" charset="-128"/>
                <a:cs typeface="Times New Roman" panose="02020603050405020304" pitchFamily="18" charset="0"/>
              </a:rPr>
              <a:t>- </a:t>
            </a:r>
            <a:r>
              <a:rPr lang="en-GB" altLang="ja-JP" sz="2800" dirty="0">
                <a:effectLst/>
                <a:latin typeface="游明朝" panose="02020400000000000000" pitchFamily="18" charset="-128"/>
                <a:cs typeface="Times New Roman" panose="02020603050405020304" pitchFamily="18" charset="0"/>
              </a:rPr>
              <a:t>Platform transactions through online shopping or matching websites are on the rise. </a:t>
            </a:r>
          </a:p>
          <a:p>
            <a:pPr marL="0" indent="0">
              <a:buNone/>
            </a:pPr>
            <a:r>
              <a:rPr lang="en-GB" altLang="ja-JP" sz="2800" dirty="0">
                <a:effectLst/>
                <a:latin typeface="游明朝" panose="02020400000000000000" pitchFamily="18" charset="-128"/>
                <a:cs typeface="Times New Roman" panose="02020603050405020304" pitchFamily="18" charset="0"/>
              </a:rPr>
              <a:t>- This is not only true for B2C-platforms but also for C2C-platforms. Mechanisms such as evaluations, reviews and ratings are important determinants of such transactions</a:t>
            </a:r>
            <a:r>
              <a:rPr lang="en-GB" altLang="ja-JP" dirty="0">
                <a:latin typeface="游明朝" panose="02020400000000000000" pitchFamily="18" charset="-128"/>
                <a:cs typeface="Times New Roman" panose="02020603050405020304" pitchFamily="18" charset="0"/>
              </a:rPr>
              <a:t>.</a:t>
            </a:r>
            <a:endParaRPr lang="en-GB" altLang="ja-JP" sz="2800" dirty="0">
              <a:effectLst/>
              <a:latin typeface="游明朝" panose="02020400000000000000" pitchFamily="18" charset="-128"/>
              <a:cs typeface="Times New Roman" panose="02020603050405020304" pitchFamily="18" charset="0"/>
            </a:endParaRPr>
          </a:p>
          <a:p>
            <a:pPr marL="0" indent="0">
              <a:buNone/>
            </a:pPr>
            <a:r>
              <a:rPr lang="en-GB" altLang="ja-JP" dirty="0">
                <a:latin typeface="游明朝" panose="02020400000000000000" pitchFamily="18" charset="-128"/>
                <a:cs typeface="Times New Roman" panose="02020603050405020304" pitchFamily="18" charset="0"/>
              </a:rPr>
              <a:t>- H</a:t>
            </a:r>
            <a:r>
              <a:rPr lang="en-GB" altLang="ja-JP" sz="2800" dirty="0">
                <a:effectLst/>
                <a:latin typeface="游明朝" panose="02020400000000000000" pitchFamily="18" charset="-128"/>
                <a:cs typeface="Times New Roman" panose="02020603050405020304" pitchFamily="18" charset="0"/>
              </a:rPr>
              <a:t>owever, it is not always apparent what responsibilities and obligations each entity involved in such transactions ought to bear.</a:t>
            </a:r>
            <a:endParaRPr kumimoji="1" lang="ja-JP" altLang="en-US" dirty="0"/>
          </a:p>
        </p:txBody>
      </p:sp>
    </p:spTree>
    <p:extLst>
      <p:ext uri="{BB962C8B-B14F-4D97-AF65-F5344CB8AC3E}">
        <p14:creationId xmlns:p14="http://schemas.microsoft.com/office/powerpoint/2010/main" val="720296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9EAA0CD7-C362-4BDA-9119-53FD1768F5DE}"/>
              </a:ext>
            </a:extLst>
          </p:cNvPr>
          <p:cNvSpPr>
            <a:spLocks noGrp="1"/>
          </p:cNvSpPr>
          <p:nvPr>
            <p:ph type="title"/>
          </p:nvPr>
        </p:nvSpPr>
        <p:spPr/>
        <p:txBody>
          <a:bodyPr/>
          <a:lstStyle/>
          <a:p>
            <a:r>
              <a:rPr kumimoji="1" lang="en-US" altLang="ja-JP" sz="32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2 </a:t>
            </a:r>
            <a:r>
              <a:rPr kumimoji="1" lang="en-GB" altLang="ja-JP" sz="32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Objective and Structure of the PF Report(2)</a:t>
            </a:r>
            <a:r>
              <a:rPr kumimoji="1" lang="ja-JP" altLang="ja-JP" sz="4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r>
            <a:br>
              <a:rPr kumimoji="1" lang="ja-JP" altLang="ja-JP" sz="4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r>
              <a:rPr kumimoji="1" lang="en-US" altLang="ja-JP" sz="4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1" lang="en-GB"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lang="en-GB" altLang="ja-JP" sz="28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rPr>
              <a:t>Identifying </a:t>
            </a:r>
            <a:r>
              <a:rPr kumimoji="1" lang="en-GB" altLang="ja-JP" sz="2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the Problems</a:t>
            </a:r>
            <a:endParaRPr kumimoji="1" lang="ja-JP" altLang="en-US" dirty="0"/>
          </a:p>
        </p:txBody>
      </p:sp>
      <p:sp>
        <p:nvSpPr>
          <p:cNvPr id="3" name="コンテンツ プレースホルダー 2">
            <a:extLst>
              <a:ext uri="{FF2B5EF4-FFF2-40B4-BE49-F238E27FC236}">
                <a16:creationId xmlns:a16="http://schemas.microsoft.com/office/drawing/2014/main" xmlns="" id="{C69CAEF6-5BD5-4D72-AD1C-0BBB371FEEB1}"/>
              </a:ext>
            </a:extLst>
          </p:cNvPr>
          <p:cNvSpPr>
            <a:spLocks noGrp="1"/>
          </p:cNvSpPr>
          <p:nvPr>
            <p:ph idx="1"/>
          </p:nvPr>
        </p:nvSpPr>
        <p:spPr/>
        <p:txBody>
          <a:bodyPr>
            <a:normAutofit fontScale="85000" lnSpcReduction="20000"/>
          </a:bodyPr>
          <a:lstStyle/>
          <a:p>
            <a:pPr algn="just"/>
            <a:r>
              <a:rPr lang="en-GB" altLang="ja-JP" sz="2800" dirty="0">
                <a:effectLst/>
                <a:latin typeface="游明朝" panose="02020400000000000000" pitchFamily="18" charset="-128"/>
                <a:cs typeface="Times New Roman" panose="02020603050405020304" pitchFamily="18" charset="0"/>
              </a:rPr>
              <a:t>The purpose of the PF Report is to examine the role that platform businesses and other related parties ought to play so that platform users (providers of goods or services and purchasers) can conduct transactions as consumers with a peace of mind and to clarify the rules and mechanisms necessary to achieve this. </a:t>
            </a:r>
          </a:p>
          <a:p>
            <a:pPr algn="just"/>
            <a:r>
              <a:rPr lang="en-GB" altLang="ja-JP" sz="2800" dirty="0">
                <a:effectLst/>
                <a:latin typeface="游明朝" panose="02020400000000000000" pitchFamily="18" charset="-128"/>
                <a:cs typeface="Times New Roman" panose="02020603050405020304" pitchFamily="18" charset="0"/>
              </a:rPr>
              <a:t>Specific topics are: </a:t>
            </a:r>
          </a:p>
          <a:p>
            <a:pPr marL="0" indent="0" algn="just">
              <a:buNone/>
            </a:pPr>
            <a:r>
              <a:rPr lang="en-GB" altLang="ja-JP" sz="2800" dirty="0">
                <a:effectLst/>
                <a:latin typeface="游明朝" panose="02020400000000000000" pitchFamily="18" charset="-128"/>
                <a:cs typeface="Times New Roman" panose="02020603050405020304" pitchFamily="18" charset="0"/>
              </a:rPr>
              <a:t>1) current situation; </a:t>
            </a:r>
          </a:p>
          <a:p>
            <a:pPr marL="0" indent="0" algn="just">
              <a:buNone/>
            </a:pPr>
            <a:r>
              <a:rPr lang="en-GB" altLang="ja-JP" sz="2800" dirty="0">
                <a:effectLst/>
                <a:latin typeface="游明朝" panose="02020400000000000000" pitchFamily="18" charset="-128"/>
                <a:cs typeface="Times New Roman" panose="02020603050405020304" pitchFamily="18" charset="0"/>
              </a:rPr>
              <a:t>2) summary of the issues in relation to consumer troubles;</a:t>
            </a:r>
          </a:p>
          <a:p>
            <a:pPr marL="0" indent="0" algn="just">
              <a:buNone/>
            </a:pPr>
            <a:r>
              <a:rPr lang="en-GB" altLang="ja-JP" sz="2800" dirty="0">
                <a:effectLst/>
                <a:latin typeface="游明朝" panose="02020400000000000000" pitchFamily="18" charset="-128"/>
                <a:cs typeface="Times New Roman" panose="02020603050405020304" pitchFamily="18" charset="0"/>
              </a:rPr>
              <a:t>3) problems and limitations of the application of legal provisions; </a:t>
            </a:r>
          </a:p>
          <a:p>
            <a:pPr marL="0" indent="0" algn="just">
              <a:buNone/>
            </a:pPr>
            <a:r>
              <a:rPr lang="en-GB" altLang="ja-JP" sz="2800" dirty="0">
                <a:effectLst/>
                <a:latin typeface="游明朝" panose="02020400000000000000" pitchFamily="18" charset="-128"/>
                <a:cs typeface="Times New Roman" panose="02020603050405020304" pitchFamily="18" charset="0"/>
              </a:rPr>
              <a:t>4) international trends;</a:t>
            </a:r>
          </a:p>
          <a:p>
            <a:pPr marL="0" indent="0" algn="just">
              <a:buNone/>
            </a:pPr>
            <a:r>
              <a:rPr lang="en-GB" altLang="ja-JP" sz="2800" dirty="0">
                <a:effectLst/>
                <a:latin typeface="游明朝" panose="02020400000000000000" pitchFamily="18" charset="-128"/>
                <a:cs typeface="Times New Roman" panose="02020603050405020304" pitchFamily="18" charset="0"/>
              </a:rPr>
              <a:t>5) characteristics of platform transactions and </a:t>
            </a:r>
            <a:r>
              <a:rPr lang="en-GB" altLang="ja-JP" dirty="0">
                <a:latin typeface="游明朝" panose="02020400000000000000" pitchFamily="18" charset="-128"/>
                <a:cs typeface="Times New Roman" panose="02020603050405020304" pitchFamily="18" charset="0"/>
              </a:rPr>
              <a:t>issues</a:t>
            </a:r>
            <a:r>
              <a:rPr lang="en-GB" altLang="ja-JP" sz="2800" dirty="0">
                <a:effectLst/>
                <a:latin typeface="游明朝" panose="02020400000000000000" pitchFamily="18" charset="-128"/>
                <a:cs typeface="Times New Roman" panose="02020603050405020304" pitchFamily="18" charset="0"/>
              </a:rPr>
              <a:t> for consideration;</a:t>
            </a:r>
          </a:p>
          <a:p>
            <a:pPr marL="0" indent="0" algn="just">
              <a:buNone/>
            </a:pPr>
            <a:r>
              <a:rPr lang="en-GB" altLang="ja-JP" sz="2800" dirty="0">
                <a:effectLst/>
                <a:latin typeface="游明朝" panose="02020400000000000000" pitchFamily="18" charset="-128"/>
                <a:cs typeface="Times New Roman" panose="02020603050405020304" pitchFamily="18" charset="0"/>
              </a:rPr>
              <a:t>6) recommendations regarding the role that businesses ought to play in ensuring consumer safety.</a:t>
            </a:r>
            <a:r>
              <a:rPr lang="ja-JP" altLang="ja-JP" dirty="0">
                <a:effectLst/>
              </a:rPr>
              <a:t> </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3757000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EFBD3CB-C08B-413D-B8DB-9BE43D2B0CEC}"/>
              </a:ext>
            </a:extLst>
          </p:cNvPr>
          <p:cNvSpPr>
            <a:spLocks noGrp="1"/>
          </p:cNvSpPr>
          <p:nvPr>
            <p:ph type="title"/>
          </p:nvPr>
        </p:nvSpPr>
        <p:spPr/>
        <p:txBody>
          <a:bodyPr/>
          <a:lstStyle/>
          <a:p>
            <a:r>
              <a:rPr kumimoji="1" lang="en-US" altLang="ja-JP" sz="32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2  </a:t>
            </a:r>
            <a:r>
              <a:rPr kumimoji="1" lang="en-GB" altLang="ja-JP" sz="32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Objective and Structure of the PF Report(3)</a:t>
            </a:r>
            <a:br>
              <a:rPr kumimoji="1" lang="en-GB" altLang="ja-JP" sz="32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br>
            <a:r>
              <a:rPr kumimoji="1" lang="en-GB" altLang="ja-JP" sz="32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1" lang="en-GB"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lang="en-GB" altLang="ja-JP" sz="2400" dirty="0">
                <a:effectLst/>
                <a:latin typeface="游明朝" panose="02020400000000000000" pitchFamily="18" charset="-128"/>
                <a:cs typeface="Times New Roman" panose="02020603050405020304" pitchFamily="18" charset="0"/>
              </a:rPr>
              <a:t> The Different Forms of Platform Trading</a:t>
            </a:r>
            <a:endParaRPr kumimoji="1" lang="ja-JP" altLang="en-US" sz="2400" dirty="0"/>
          </a:p>
        </p:txBody>
      </p:sp>
      <p:sp>
        <p:nvSpPr>
          <p:cNvPr id="3" name="コンテンツ プレースホルダー 2">
            <a:extLst>
              <a:ext uri="{FF2B5EF4-FFF2-40B4-BE49-F238E27FC236}">
                <a16:creationId xmlns:a16="http://schemas.microsoft.com/office/drawing/2014/main" xmlns="" id="{30E37172-C004-48BB-9600-EEBBA1E98ABD}"/>
              </a:ext>
            </a:extLst>
          </p:cNvPr>
          <p:cNvSpPr>
            <a:spLocks noGrp="1"/>
          </p:cNvSpPr>
          <p:nvPr>
            <p:ph idx="1"/>
          </p:nvPr>
        </p:nvSpPr>
        <p:spPr/>
        <p:txBody>
          <a:bodyPr>
            <a:normAutofit fontScale="92500" lnSpcReduction="10000"/>
          </a:bodyPr>
          <a:lstStyle/>
          <a:p>
            <a:pPr algn="just"/>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Platform transactions include, for example, searches, e-commerce (shopping malls, auctions, flea markets), content (applications (apps), app markets), payments, social networking services (SNS). </a:t>
            </a:r>
          </a:p>
          <a:p>
            <a:pPr algn="just"/>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Amazon and Rakuten are examples of companies that operate platforms for trading of goods. In Japan, Amazon has established a system under which goods purchased on its platform are delivered the next day. Rakuten has a similar system. </a:t>
            </a:r>
          </a:p>
          <a:p>
            <a:pPr algn="just"/>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Hotel accommodation reservation services are provided by various platforms.</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GB" altLang="ja-JP" dirty="0">
                <a:latin typeface="游明朝" panose="02020400000000000000" pitchFamily="18" charset="-128"/>
                <a:cs typeface="Times New Roman" panose="02020603050405020304" pitchFamily="18" charset="0"/>
              </a:rPr>
              <a:t>T</a:t>
            </a:r>
            <a:r>
              <a:rPr lang="en-GB" altLang="ja-JP" sz="2800" dirty="0">
                <a:effectLst/>
                <a:latin typeface="游明朝" panose="02020400000000000000" pitchFamily="18" charset="-128"/>
                <a:cs typeface="Times New Roman" panose="02020603050405020304" pitchFamily="18" charset="0"/>
              </a:rPr>
              <a:t>here are sharing economy services such as Airbnb and </a:t>
            </a:r>
            <a:r>
              <a:rPr lang="en-GB" altLang="ja-JP" sz="2800" dirty="0" err="1">
                <a:effectLst/>
                <a:latin typeface="游明朝" panose="02020400000000000000" pitchFamily="18" charset="-128"/>
                <a:cs typeface="Times New Roman" panose="02020603050405020304" pitchFamily="18" charset="0"/>
              </a:rPr>
              <a:t>Mercari</a:t>
            </a:r>
            <a:r>
              <a:rPr lang="en-GB" altLang="ja-JP" sz="2800" dirty="0">
                <a:effectLst/>
                <a:latin typeface="游明朝" panose="02020400000000000000" pitchFamily="18" charset="-128"/>
                <a:cs typeface="Times New Roman" panose="02020603050405020304" pitchFamily="18" charset="0"/>
              </a:rPr>
              <a:t>. In the sharing economy, assets owned by individuals are made available to other individuals via an online matching platform.</a:t>
            </a:r>
            <a:r>
              <a:rPr lang="ja-JP" altLang="ja-JP" dirty="0">
                <a:effectLst/>
              </a:rPr>
              <a:t> </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24200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9978783-A39A-4C8E-B443-DBFB640919D1}"/>
              </a:ext>
            </a:extLst>
          </p:cNvPr>
          <p:cNvSpPr>
            <a:spLocks noGrp="1"/>
          </p:cNvSpPr>
          <p:nvPr>
            <p:ph type="title"/>
          </p:nvPr>
        </p:nvSpPr>
        <p:spPr/>
        <p:txBody>
          <a:bodyPr/>
          <a:lstStyle/>
          <a:p>
            <a:r>
              <a:rPr lang="en-US" altLang="ja-JP" dirty="0"/>
              <a:t>PDF Transaction Image</a:t>
            </a:r>
            <a:endParaRPr kumimoji="1" lang="ja-JP" altLang="en-US" dirty="0"/>
          </a:p>
        </p:txBody>
      </p:sp>
      <p:pic>
        <p:nvPicPr>
          <p:cNvPr id="5" name="コンテンツ プレースホルダー 4">
            <a:extLst>
              <a:ext uri="{FF2B5EF4-FFF2-40B4-BE49-F238E27FC236}">
                <a16:creationId xmlns:a16="http://schemas.microsoft.com/office/drawing/2014/main" xmlns="" id="{4B699979-CD41-4049-81A1-F6CC4A92716B}"/>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29542" y="1307869"/>
            <a:ext cx="8069000" cy="4979930"/>
          </a:xfrm>
        </p:spPr>
      </p:pic>
    </p:spTree>
    <p:extLst>
      <p:ext uri="{BB962C8B-B14F-4D97-AF65-F5344CB8AC3E}">
        <p14:creationId xmlns:p14="http://schemas.microsoft.com/office/powerpoint/2010/main" val="3171669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6F5C9D20-BDD2-47FD-A979-C34A8529A76B}"/>
              </a:ext>
            </a:extLst>
          </p:cNvPr>
          <p:cNvSpPr>
            <a:spLocks noGrp="1"/>
          </p:cNvSpPr>
          <p:nvPr>
            <p:ph type="title"/>
          </p:nvPr>
        </p:nvSpPr>
        <p:spPr>
          <a:xfrm>
            <a:off x="838200" y="365125"/>
            <a:ext cx="10515600" cy="981537"/>
          </a:xfrm>
        </p:spPr>
        <p:txBody>
          <a:bodyPr>
            <a:normAutofit fontScale="90000"/>
          </a:bodyPr>
          <a:lstStyle/>
          <a:p>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３　</a:t>
            </a:r>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Current Status and Legal Framework of Platform Trading(1)</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r>
            <a:b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b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GB"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The Expansion of Platform Trading</a:t>
            </a:r>
            <a: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t/>
            </a:r>
            <a:br>
              <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rPr>
            </a:br>
            <a:endParaRPr kumimoji="1" lang="ja-JP" altLang="en-US" sz="2800" dirty="0"/>
          </a:p>
        </p:txBody>
      </p:sp>
      <p:sp>
        <p:nvSpPr>
          <p:cNvPr id="3" name="コンテンツ プレースホルダー 2">
            <a:extLst>
              <a:ext uri="{FF2B5EF4-FFF2-40B4-BE49-F238E27FC236}">
                <a16:creationId xmlns:a16="http://schemas.microsoft.com/office/drawing/2014/main" xmlns="" id="{A8A7F4E6-C83D-4969-981D-5D29CB3666FD}"/>
              </a:ext>
            </a:extLst>
          </p:cNvPr>
          <p:cNvSpPr>
            <a:spLocks noGrp="1"/>
          </p:cNvSpPr>
          <p:nvPr>
            <p:ph idx="1"/>
          </p:nvPr>
        </p:nvSpPr>
        <p:spPr>
          <a:xfrm>
            <a:off x="838200" y="1463040"/>
            <a:ext cx="10515600" cy="4713923"/>
          </a:xfrm>
        </p:spPr>
        <p:txBody>
          <a:bodyPr>
            <a:normAutofit lnSpcReduction="10000"/>
          </a:bodyPr>
          <a:lstStyle/>
          <a:p>
            <a:r>
              <a:rPr lang="en-GB" altLang="ja-JP" sz="2800" dirty="0">
                <a:effectLst/>
                <a:latin typeface="游明朝" panose="02020400000000000000" pitchFamily="18" charset="-128"/>
                <a:cs typeface="Times New Roman" panose="02020603050405020304" pitchFamily="18" charset="0"/>
              </a:rPr>
              <a:t>The market for B2C-platform transactions in e-commerce continues to grow. </a:t>
            </a:r>
          </a:p>
          <a:p>
            <a:r>
              <a:rPr lang="en-GB" altLang="ja-JP" sz="2800" dirty="0">
                <a:effectLst/>
                <a:latin typeface="游明朝" panose="02020400000000000000" pitchFamily="18" charset="-128"/>
                <a:cs typeface="Times New Roman" panose="02020603050405020304" pitchFamily="18" charset="0"/>
              </a:rPr>
              <a:t>With the recent spread of smartphones, C2C-platform transactions are increasing through new services such as flea market apps and the sharing economy in addition to the already existing internet auctions.</a:t>
            </a:r>
          </a:p>
          <a:p>
            <a:r>
              <a:rPr lang="en-GB" altLang="ja-JP" dirty="0">
                <a:latin typeface="游明朝" panose="02020400000000000000" pitchFamily="18" charset="-128"/>
                <a:cs typeface="Times New Roman" panose="02020603050405020304" pitchFamily="18" charset="0"/>
              </a:rPr>
              <a:t>T</a:t>
            </a:r>
            <a:r>
              <a:rPr lang="en-GB" altLang="ja-JP" sz="2800" dirty="0">
                <a:effectLst/>
                <a:latin typeface="游明朝" panose="02020400000000000000" pitchFamily="18" charset="-128"/>
                <a:cs typeface="Times New Roman" panose="02020603050405020304" pitchFamily="18" charset="0"/>
              </a:rPr>
              <a:t>he volume of not only B2C but also C2C transactions are growing rapidly. In particular, business models targeting personal transactions such as </a:t>
            </a:r>
            <a:r>
              <a:rPr lang="en-GB" altLang="ja-JP" sz="2800" dirty="0" err="1">
                <a:effectLst/>
                <a:latin typeface="游明朝" panose="02020400000000000000" pitchFamily="18" charset="-128"/>
                <a:cs typeface="Times New Roman" panose="02020603050405020304" pitchFamily="18" charset="0"/>
              </a:rPr>
              <a:t>Mercari</a:t>
            </a:r>
            <a:r>
              <a:rPr lang="en-GB" altLang="ja-JP" sz="2800" dirty="0">
                <a:effectLst/>
                <a:latin typeface="游明朝" panose="02020400000000000000" pitchFamily="18" charset="-128"/>
                <a:cs typeface="Times New Roman" panose="02020603050405020304" pitchFamily="18" charset="0"/>
              </a:rPr>
              <a:t>, using mechanisms that enable trading participation, are making it easier than ever for general consumers to act as providers of goods and services using flea market apps.</a:t>
            </a:r>
            <a:endParaRPr kumimoji="1" lang="ja-JP" altLang="en-US" dirty="0"/>
          </a:p>
        </p:txBody>
      </p:sp>
    </p:spTree>
    <p:extLst>
      <p:ext uri="{BB962C8B-B14F-4D97-AF65-F5344CB8AC3E}">
        <p14:creationId xmlns:p14="http://schemas.microsoft.com/office/powerpoint/2010/main" val="21179428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TotalTime>
  <Words>1831</Words>
  <Application>Microsoft Office PowerPoint</Application>
  <PresentationFormat>ワイド画面</PresentationFormat>
  <Paragraphs>127</Paragraphs>
  <Slides>23</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23</vt:i4>
      </vt:variant>
    </vt:vector>
  </HeadingPairs>
  <TitlesOfParts>
    <vt:vector size="33" baseType="lpstr">
      <vt:lpstr>Gulim</vt:lpstr>
      <vt:lpstr>Malgun Gothic</vt:lpstr>
      <vt:lpstr>ＭＳ 明朝</vt:lpstr>
      <vt:lpstr>游ゴシック</vt:lpstr>
      <vt:lpstr>游ゴシック Light</vt:lpstr>
      <vt:lpstr>游明朝</vt:lpstr>
      <vt:lpstr>Arial</vt:lpstr>
      <vt:lpstr>Book Antiqua</vt:lpstr>
      <vt:lpstr>Times New Roman</vt:lpstr>
      <vt:lpstr>Office テーマ</vt:lpstr>
      <vt:lpstr>New Regulation on Digital Platforms   in Japan    　　</vt:lpstr>
      <vt:lpstr>Self-introduction </vt:lpstr>
      <vt:lpstr>1　Introduction(1)</vt:lpstr>
      <vt:lpstr>1　Introduction(2)</vt:lpstr>
      <vt:lpstr>2 Objective and Structure of the PF Report(1)     - Identifying the Problems</vt:lpstr>
      <vt:lpstr>2 Objective and Structure of the PF Report(2)     - Identifying the Problems</vt:lpstr>
      <vt:lpstr>2  Objective and Structure of the PF Report(3)    - The Different Forms of Platform Trading</vt:lpstr>
      <vt:lpstr>PDF Transaction Image</vt:lpstr>
      <vt:lpstr>３　Current Status and Legal Framework of Platform Trading(1) 　    The Expansion of Platform Trading </vt:lpstr>
      <vt:lpstr>３　Current Status and Legal Framework of Platform Trading(2) 　    The Expansion of Platform Trading </vt:lpstr>
      <vt:lpstr>３　Current Status and Legal Framework of Platform Trading(3)         -Legal Mechanisms of Platform Trading</vt:lpstr>
      <vt:lpstr>３　Current Status and Legal Framework of Platform Trading(4)         -Legal Mechanisms of Platform Trading</vt:lpstr>
      <vt:lpstr>３　Current Status and Legal Framework of Platform Trading(5)         -Legal Mechanisms of Platform Trading</vt:lpstr>
      <vt:lpstr> 4　How to Perceive the Liability of Platform Operators(1):          -Two Approaches  </vt:lpstr>
      <vt:lpstr>4　How to Perceive the Liability of Platform Operators(2):         Two Approaches </vt:lpstr>
      <vt:lpstr> 5 Some Remarks form the PF Report </vt:lpstr>
      <vt:lpstr>6 Current legislative status(1)</vt:lpstr>
      <vt:lpstr>6 Current legislative status(2)</vt:lpstr>
      <vt:lpstr>6 Current legislative status(3)</vt:lpstr>
      <vt:lpstr>6 Current legislative status (4)</vt:lpstr>
      <vt:lpstr>6 Current legislative status(5)</vt:lpstr>
      <vt:lpstr>6 Current legislative status(6)</vt:lpstr>
      <vt:lpstr>Thank you for your attention                                        Kunihiro Nakata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Regulation of Digital Platform Operators   in Japan</dc:title>
  <dc:creator>ﾅｶﾀ ｸﾆﾋﾛ</dc:creator>
  <cp:lastModifiedBy>Microsoft アカウント</cp:lastModifiedBy>
  <cp:revision>23</cp:revision>
  <dcterms:created xsi:type="dcterms:W3CDTF">2021-07-13T08:50:04Z</dcterms:created>
  <dcterms:modified xsi:type="dcterms:W3CDTF">2021-07-15T05:29:38Z</dcterms:modified>
</cp:coreProperties>
</file>