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8" autoAdjust="0"/>
    <p:restoredTop sz="94660"/>
  </p:normalViewPr>
  <p:slideViewPr>
    <p:cSldViewPr snapToGrid="0">
      <p:cViewPr varScale="1">
        <p:scale>
          <a:sx n="52" d="100"/>
          <a:sy n="52" d="100"/>
        </p:scale>
        <p:origin x="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t Walker" userId="9a396300-a99c-4b60-95a0-92d82bc0b338" providerId="ADAL" clId="{0F80F0C6-38C9-4E38-8E11-9AF8F7C6D908}"/>
    <pc:docChg chg="custSel modSld">
      <pc:chgData name="Janet Walker" userId="9a396300-a99c-4b60-95a0-92d82bc0b338" providerId="ADAL" clId="{0F80F0C6-38C9-4E38-8E11-9AF8F7C6D908}" dt="2021-07-14T12:48:26.270" v="71" actId="20577"/>
      <pc:docMkLst>
        <pc:docMk/>
      </pc:docMkLst>
      <pc:sldChg chg="modSp mod">
        <pc:chgData name="Janet Walker" userId="9a396300-a99c-4b60-95a0-92d82bc0b338" providerId="ADAL" clId="{0F80F0C6-38C9-4E38-8E11-9AF8F7C6D908}" dt="2021-07-14T12:48:26.270" v="71" actId="20577"/>
        <pc:sldMkLst>
          <pc:docMk/>
          <pc:sldMk cId="3073612002" sldId="257"/>
        </pc:sldMkLst>
        <pc:spChg chg="mod">
          <ac:chgData name="Janet Walker" userId="9a396300-a99c-4b60-95a0-92d82bc0b338" providerId="ADAL" clId="{0F80F0C6-38C9-4E38-8E11-9AF8F7C6D908}" dt="2021-07-14T12:48:26.270" v="71" actId="20577"/>
          <ac:spMkLst>
            <pc:docMk/>
            <pc:sldMk cId="3073612002" sldId="257"/>
            <ac:spMk id="2" creationId="{58FA3ED8-DE1B-4ABE-91E6-80A88AC276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D6DC-E1CB-4874-BF52-C3407230D20E}" type="datetime1">
              <a:rPr lang="en-US" smtClean="0"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01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7/14/2021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691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358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774223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1384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243072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12176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1D81-C4B9-4A87-89A7-22E29E6C9200}" type="datetime1">
              <a:rPr lang="en-US" smtClean="0"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6676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07718-69F7-427E-95A3-C1246AF46913}" type="datetime1">
              <a:rPr lang="en-US" smtClean="0"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7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3E51-B7F7-4C24-B8E3-5471755DC0E0}" type="datetime1">
              <a:rPr lang="en-US" smtClean="0"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9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A59F-D956-4598-A3C1-AE72A5387751}" type="datetime1">
              <a:rPr lang="en-US" smtClean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16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BBD69-7BD3-4731-8064-242619E92CBE}" type="datetime1">
              <a:rPr lang="en-US" smtClean="0"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3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77D9-239F-488B-9358-023C46BC7084}" type="datetime1">
              <a:rPr lang="en-US" smtClean="0"/>
              <a:t>7/14/2021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1C24-7140-4FDE-92F3-654C6E2D3C1C}" type="datetime1">
              <a:rPr lang="en-US" smtClean="0"/>
              <a:t>7/14/2021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3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6ACF-ECB9-4B5F-A429-08B8AC75E8EF}" type="datetime1">
              <a:rPr lang="en-US" smtClean="0"/>
              <a:t>7/14/2021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4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29B-EE2A-486A-BDB9-0C848B4FAFDD}" type="datetime1">
              <a:rPr lang="en-US" smtClean="0"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83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FE4A-CB8D-40AB-BFFC-AAF37EA071CB}" type="datetime1">
              <a:rPr lang="en-US" smtClean="0"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0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0517C94-3B1E-4991-BED3-41F8B0158A00}" type="datetime1">
              <a:rPr lang="en-US" smtClean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1274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  <p:sldLayoutId id="21474837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10AC9F-F507-467C-AE29-02141F00D3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4315" r="-2" b="22691"/>
          <a:stretch/>
        </p:blipFill>
        <p:spPr>
          <a:xfrm>
            <a:off x="20" y="-1"/>
            <a:ext cx="12189789" cy="6873457"/>
          </a:xfrm>
          <a:prstGeom prst="rect">
            <a:avLst/>
          </a:prstGeom>
          <a:ln w="12700"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0BDD31-59C8-4730-83B3-8AC84FC81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3429000"/>
            <a:ext cx="7754112" cy="2387600"/>
          </a:xfrm>
        </p:spPr>
        <p:txBody>
          <a:bodyPr anchor="t">
            <a:normAutofit/>
          </a:bodyPr>
          <a:lstStyle/>
          <a:p>
            <a:r>
              <a:rPr lang="en-GB" sz="4000" cap="none" dirty="0">
                <a:solidFill>
                  <a:srgbClr val="FFFFFF"/>
                </a:solidFill>
              </a:rPr>
              <a:t>Prospects For Virtual Hearings</a:t>
            </a:r>
            <a:endParaRPr lang="en-AU" sz="4000" cap="none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E3DBE-DC8C-419F-A4F5-732DFE900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1040986"/>
            <a:ext cx="7151357" cy="2272483"/>
          </a:xfrm>
        </p:spPr>
        <p:txBody>
          <a:bodyPr anchor="b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Going Virtual for Good?</a:t>
            </a:r>
            <a:endParaRPr lang="en-A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497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BBCF7-262A-4559-BA50-2458C6463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Where we’ve come from</a:t>
            </a:r>
            <a:endParaRPr lang="en-AU" cap="none" dirty="0"/>
          </a:p>
        </p:txBody>
      </p:sp>
      <p:pic>
        <p:nvPicPr>
          <p:cNvPr id="5" name="Content Placeholder 4" descr="Shape&#10;&#10;Description automatically generated">
            <a:extLst>
              <a:ext uri="{FF2B5EF4-FFF2-40B4-BE49-F238E27FC236}">
                <a16:creationId xmlns:a16="http://schemas.microsoft.com/office/drawing/2014/main" id="{1A0A36E3-236A-4C7C-9174-1CB4BFCDD3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083" y="2883199"/>
            <a:ext cx="2619375" cy="1743075"/>
          </a:xfr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6CF1A3DC-EB29-4D8C-868B-B93304DB62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5847" y="2571750"/>
            <a:ext cx="2095500" cy="1714500"/>
          </a:xfrm>
          <a:prstGeom prst="rect">
            <a:avLst/>
          </a:prstGeom>
        </p:spPr>
      </p:pic>
      <p:pic>
        <p:nvPicPr>
          <p:cNvPr id="9" name="Picture 8" descr="A picture containing device&#10;&#10;Description automatically generated">
            <a:extLst>
              <a:ext uri="{FF2B5EF4-FFF2-40B4-BE49-F238E27FC236}">
                <a16:creationId xmlns:a16="http://schemas.microsoft.com/office/drawing/2014/main" id="{05A75838-EDEF-4213-8184-4F9DB1FCC0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6559" y="2189293"/>
            <a:ext cx="1866900" cy="1934237"/>
          </a:xfrm>
          <a:prstGeom prst="rect">
            <a:avLst/>
          </a:prstGeom>
        </p:spPr>
      </p:pic>
      <p:pic>
        <p:nvPicPr>
          <p:cNvPr id="11" name="Picture 10" descr="A picture containing wall, indoor, floor, cluttered&#10;&#10;Description automatically generated">
            <a:extLst>
              <a:ext uri="{FF2B5EF4-FFF2-40B4-BE49-F238E27FC236}">
                <a16:creationId xmlns:a16="http://schemas.microsoft.com/office/drawing/2014/main" id="{4B82B917-667C-4745-94D3-7517D740F4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3625" y="2026573"/>
            <a:ext cx="2857500" cy="1600200"/>
          </a:xfrm>
          <a:prstGeom prst="rect">
            <a:avLst/>
          </a:prstGeom>
        </p:spPr>
      </p:pic>
      <p:pic>
        <p:nvPicPr>
          <p:cNvPr id="13" name="Picture 12" descr="A picture containing text, computer, table, wood&#10;&#10;Description automatically generated">
            <a:extLst>
              <a:ext uri="{FF2B5EF4-FFF2-40B4-BE49-F238E27FC236}">
                <a16:creationId xmlns:a16="http://schemas.microsoft.com/office/drawing/2014/main" id="{84F348BD-5E09-472E-9D10-30F4399B96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1265" y="1073449"/>
            <a:ext cx="2524125" cy="1809750"/>
          </a:xfrm>
          <a:prstGeom prst="rect">
            <a:avLst/>
          </a:prstGeom>
        </p:spPr>
      </p:pic>
      <p:pic>
        <p:nvPicPr>
          <p:cNvPr id="15" name="Picture 14" descr="A picture containing electronics&#10;&#10;Description automatically generated">
            <a:extLst>
              <a:ext uri="{FF2B5EF4-FFF2-40B4-BE49-F238E27FC236}">
                <a16:creationId xmlns:a16="http://schemas.microsoft.com/office/drawing/2014/main" id="{C2B10D45-33AC-405D-874C-6471F6D440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46330" y="1460829"/>
            <a:ext cx="1743075" cy="2619375"/>
          </a:xfrm>
          <a:prstGeom prst="rect">
            <a:avLst/>
          </a:prstGeom>
        </p:spPr>
      </p:pic>
      <p:pic>
        <p:nvPicPr>
          <p:cNvPr id="17" name="Picture 16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060F4FA3-CC1E-4FF4-8CB1-BCB31FE0F2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34500" y="309758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922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A8035C-FF41-4262-AAEA-730FEBFC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5244"/>
            <a:ext cx="8534400" cy="1507067"/>
          </a:xfrm>
        </p:spPr>
        <p:txBody>
          <a:bodyPr>
            <a:normAutofit/>
          </a:bodyPr>
          <a:lstStyle/>
          <a:p>
            <a:r>
              <a:rPr lang="en-GB" cap="none" dirty="0"/>
              <a:t>Where we’ve been lately</a:t>
            </a:r>
            <a:endParaRPr lang="en-AU" cap="none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Content Placeholder 4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D4A692F5-CCDC-4E9D-ACF4-B6BF30E89C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4665" y="1939925"/>
            <a:ext cx="2619375" cy="1743075"/>
          </a:xfrm>
        </p:spPr>
      </p:pic>
      <p:pic>
        <p:nvPicPr>
          <p:cNvPr id="7" name="Picture 6" descr="A group of people sitting in a room with flags&#10;&#10;Description automatically generated with low confidence">
            <a:extLst>
              <a:ext uri="{FF2B5EF4-FFF2-40B4-BE49-F238E27FC236}">
                <a16:creationId xmlns:a16="http://schemas.microsoft.com/office/drawing/2014/main" id="{EC042004-407B-485C-9DB9-79F1468186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196" y="2682080"/>
            <a:ext cx="2619375" cy="1743075"/>
          </a:xfrm>
          <a:prstGeom prst="rect">
            <a:avLst/>
          </a:prstGeom>
        </p:spPr>
      </p:pic>
      <p:pic>
        <p:nvPicPr>
          <p:cNvPr id="16" name="Picture 15" descr="A collage of a person and a cat&#10;&#10;Description automatically generated">
            <a:extLst>
              <a:ext uri="{FF2B5EF4-FFF2-40B4-BE49-F238E27FC236}">
                <a16:creationId xmlns:a16="http://schemas.microsoft.com/office/drawing/2014/main" id="{827F74A8-D304-448F-8209-BC18A98CDD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8059" y="3241940"/>
            <a:ext cx="3701804" cy="207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171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A person in a suit and tie&#10;&#10;Description automatically generated with medium confidence">
            <a:extLst>
              <a:ext uri="{FF2B5EF4-FFF2-40B4-BE49-F238E27FC236}">
                <a16:creationId xmlns:a16="http://schemas.microsoft.com/office/drawing/2014/main" id="{427CD87C-2660-4759-923B-970B263B54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7060" y="1676400"/>
            <a:ext cx="4478547" cy="3390900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4657345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FA3ED8-DE1B-4ABE-91E6-80A88AC27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2828" y="685800"/>
            <a:ext cx="5129472" cy="6036276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07000"/>
              </a:lnSpc>
            </a:pPr>
            <a: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Preparing witnesses</a:t>
            </a:r>
            <a:b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Examining witnesses </a:t>
            </a:r>
            <a:b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Showing documents to witnesses </a:t>
            </a:r>
            <a:r>
              <a:rPr lang="en-AU" sz="3200" cap="non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tribunal</a:t>
            </a:r>
            <a:b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Demonstrating integrity of the testimony</a:t>
            </a:r>
            <a:b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Adjusting advocacy styles</a:t>
            </a:r>
            <a:br>
              <a:rPr lang="en-AU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AU" sz="3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53344" y="0"/>
            <a:ext cx="1438656" cy="6858000"/>
          </a:xfrm>
          <a:prstGeom prst="rect">
            <a:avLst/>
          </a:prstGeom>
          <a:solidFill>
            <a:schemeClr val="bg2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5" name="Group 13">
            <a:extLst>
              <a:ext uri="{FF2B5EF4-FFF2-40B4-BE49-F238E27FC236}">
                <a16:creationId xmlns:a16="http://schemas.microsoft.com/office/drawing/2014/main" id="{543190CD-45FC-4DE0-B596-17D4DE53E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69288" y="3770390"/>
            <a:ext cx="1419541" cy="1660354"/>
            <a:chOff x="10292292" y="2963333"/>
            <a:chExt cx="1896535" cy="22182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BD4334C-2554-4361-8CFF-394E624CF4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FC3CBA7-AF68-4075-BAC7-623C34B4F4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6">
              <a:extLst>
                <a:ext uri="{FF2B5EF4-FFF2-40B4-BE49-F238E27FC236}">
                  <a16:creationId xmlns:a16="http://schemas.microsoft.com/office/drawing/2014/main" id="{CA6C7307-1C78-4C8A-BF3D-FA420F177A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7">
              <a:extLst>
                <a:ext uri="{FF2B5EF4-FFF2-40B4-BE49-F238E27FC236}">
                  <a16:creationId xmlns:a16="http://schemas.microsoft.com/office/drawing/2014/main" id="{44CD1F94-6C7C-4E8F-9336-E312E9F5C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5B11C2A-D791-46E1-B954-1184FB0802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736120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949FDB-4BAB-4BC4-81E2-F50790403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6007" y="685800"/>
            <a:ext cx="3834182" cy="5308599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  <a:t>Testifying alone</a:t>
            </a:r>
            <a:b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  <a:t>In comfortable surrounds</a:t>
            </a:r>
            <a:b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  <a:t>Without assistance</a:t>
            </a:r>
            <a:b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AU" sz="3200" dirty="0">
              <a:solidFill>
                <a:srgbClr val="FFFFFF"/>
              </a:solidFill>
            </a:endParaRPr>
          </a:p>
        </p:txBody>
      </p:sp>
      <p:pic>
        <p:nvPicPr>
          <p:cNvPr id="5" name="Content Placeholder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875266F8-716D-45AE-813D-239E1534A1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85028" y="1400175"/>
            <a:ext cx="3535397" cy="4076700"/>
          </a:xfrm>
        </p:spPr>
      </p:pic>
    </p:spTree>
    <p:extLst>
      <p:ext uri="{BB962C8B-B14F-4D97-AF65-F5344CB8AC3E}">
        <p14:creationId xmlns:p14="http://schemas.microsoft.com/office/powerpoint/2010/main" val="3596504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298746-45D4-45BA-B467-3785366EE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C0FD71-173E-4AC1-A9F7-7A34DE0C2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4653464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innerShdw blurRad="57150" dist="381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A1D550-5F99-4764-A404-2234C2AB8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392" y="1536192"/>
            <a:ext cx="3456432" cy="4042283"/>
          </a:xfrm>
        </p:spPr>
        <p:txBody>
          <a:bodyPr anchor="t">
            <a:normAutofit/>
          </a:bodyPr>
          <a:lstStyle/>
          <a:p>
            <a: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  <a:t>Managing the proceedings</a:t>
            </a:r>
            <a:b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  <a:t>Following the evidence</a:t>
            </a:r>
            <a:b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200" cap="none" dirty="0">
                <a:latin typeface="Calibri" panose="020F0502020204030204" pitchFamily="34" charset="0"/>
                <a:cs typeface="Times New Roman" panose="02020603050405020304" pitchFamily="18" charset="0"/>
              </a:rPr>
              <a:t>Onscreen stamina</a:t>
            </a:r>
            <a:endParaRPr lang="en-AU" sz="3200" dirty="0">
              <a:solidFill>
                <a:srgbClr val="FFFFFF"/>
              </a:solidFill>
            </a:endParaRPr>
          </a:p>
        </p:txBody>
      </p:sp>
      <p:pic>
        <p:nvPicPr>
          <p:cNvPr id="13" name="Content Placeholder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BAB6C0A-4D93-4D6F-A9AF-E805D5C828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3463" y="2047875"/>
            <a:ext cx="4954587" cy="3303058"/>
          </a:xfrm>
        </p:spPr>
      </p:pic>
    </p:spTree>
    <p:extLst>
      <p:ext uri="{BB962C8B-B14F-4D97-AF65-F5344CB8AC3E}">
        <p14:creationId xmlns:p14="http://schemas.microsoft.com/office/powerpoint/2010/main" val="1369554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rgbClr val="7030A0"/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2709D4-0602-4353-8637-7326BADB2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5244"/>
            <a:ext cx="8534400" cy="1507067"/>
          </a:xfrm>
        </p:spPr>
        <p:txBody>
          <a:bodyPr>
            <a:normAutofit/>
          </a:bodyPr>
          <a:lstStyle/>
          <a:p>
            <a:r>
              <a:rPr lang="en-GB" sz="5400" cap="none" dirty="0">
                <a:latin typeface="Calibri" panose="020F0502020204030204" pitchFamily="34" charset="0"/>
                <a:cs typeface="Times New Roman" panose="02020603050405020304" pitchFamily="18" charset="0"/>
              </a:rPr>
              <a:t>The Parties</a:t>
            </a:r>
            <a:endParaRPr lang="en-AU" sz="5400" cap="none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Content Placeholder 15" descr="Text&#10;&#10;Description automatically generated with medium confidence">
            <a:extLst>
              <a:ext uri="{FF2B5EF4-FFF2-40B4-BE49-F238E27FC236}">
                <a16:creationId xmlns:a16="http://schemas.microsoft.com/office/drawing/2014/main" id="{3ED410C4-78E6-49A1-84F4-319B7F307D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2925" y="1881202"/>
            <a:ext cx="3676649" cy="3759457"/>
          </a:xfrm>
        </p:spPr>
      </p:pic>
    </p:spTree>
    <p:extLst>
      <p:ext uri="{BB962C8B-B14F-4D97-AF65-F5344CB8AC3E}">
        <p14:creationId xmlns:p14="http://schemas.microsoft.com/office/powerpoint/2010/main" val="796330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02BDC-4243-40FD-B9E2-5E504868C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cap="none" dirty="0">
                <a:latin typeface="+mn-lt"/>
                <a:ea typeface="+mn-ea"/>
                <a:cs typeface="+mn-cs"/>
              </a:rPr>
              <a:t>The future is bright</a:t>
            </a:r>
            <a:endParaRPr lang="en-AU" sz="4000" cap="none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F974B-1EF7-4BE9-9531-5603B63CD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GB" sz="3200" dirty="0"/>
              <a:t>Greener disputes</a:t>
            </a:r>
          </a:p>
          <a:p>
            <a:pPr>
              <a:spcBef>
                <a:spcPts val="1800"/>
              </a:spcBef>
            </a:pPr>
            <a:r>
              <a:rPr lang="en-GB" sz="3200" dirty="0"/>
              <a:t>Improved efficiencies</a:t>
            </a:r>
          </a:p>
          <a:p>
            <a:pPr>
              <a:spcBef>
                <a:spcPts val="1800"/>
              </a:spcBef>
            </a:pPr>
            <a:r>
              <a:rPr lang="en-GB" sz="3200" dirty="0"/>
              <a:t>Better public access</a:t>
            </a:r>
          </a:p>
          <a:p>
            <a:pPr>
              <a:spcBef>
                <a:spcPts val="1800"/>
              </a:spcBef>
            </a:pPr>
            <a:r>
              <a:rPr lang="en-GB" sz="3200" dirty="0"/>
              <a:t>Improved records</a:t>
            </a:r>
          </a:p>
          <a:p>
            <a:endParaRPr lang="en-GB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7719725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</TotalTime>
  <Words>84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Wingdings 3</vt:lpstr>
      <vt:lpstr>Slice</vt:lpstr>
      <vt:lpstr>Prospects For Virtual Hearings</vt:lpstr>
      <vt:lpstr>Where we’ve come from</vt:lpstr>
      <vt:lpstr>Where we’ve been lately</vt:lpstr>
      <vt:lpstr>Preparing witnesses  Examining witnesses   Showing documents to witnesses and tribunal  Demonstrating integrity of the testimony  Adjusting advocacy styles  </vt:lpstr>
      <vt:lpstr>Testifying alone  In comfortable surrounds  Without assistance </vt:lpstr>
      <vt:lpstr>Managing the proceedings  Following the evidence  Onscreen stamina</vt:lpstr>
      <vt:lpstr>The Parties</vt:lpstr>
      <vt:lpstr>The future is bright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Prospects For Virtual Hearings</dc:title>
  <dc:creator>Janet Walker</dc:creator>
  <cp:lastModifiedBy>Janet Walker</cp:lastModifiedBy>
  <cp:revision>1</cp:revision>
  <dcterms:created xsi:type="dcterms:W3CDTF">2021-07-14T11:24:46Z</dcterms:created>
  <dcterms:modified xsi:type="dcterms:W3CDTF">2021-07-14T12:48:47Z</dcterms:modified>
</cp:coreProperties>
</file>