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62" r:id="rId3"/>
    <p:sldId id="266" r:id="rId4"/>
    <p:sldId id="274" r:id="rId5"/>
    <p:sldId id="269" r:id="rId6"/>
    <p:sldId id="270" r:id="rId7"/>
    <p:sldId id="271" r:id="rId8"/>
    <p:sldId id="263" r:id="rId9"/>
    <p:sldId id="280" r:id="rId10"/>
    <p:sldId id="283" r:id="rId11"/>
    <p:sldId id="284" r:id="rId12"/>
    <p:sldId id="285" r:id="rId13"/>
    <p:sldId id="286" r:id="rId14"/>
    <p:sldId id="287" r:id="rId15"/>
    <p:sldId id="28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02" autoAdjust="0"/>
    <p:restoredTop sz="94660"/>
  </p:normalViewPr>
  <p:slideViewPr>
    <p:cSldViewPr snapToGrid="0">
      <p:cViewPr varScale="1">
        <p:scale>
          <a:sx n="69" d="100"/>
          <a:sy n="69" d="100"/>
        </p:scale>
        <p:origin x="38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3E0AF5-BD88-4340-9B62-5B36A36C617E}" type="datetimeFigureOut">
              <a:rPr lang="en-GB" smtClean="0"/>
              <a:t>07/07/2021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E8EE8E-A91F-4E7E-9118-DB456B0CFD64}" type="slidenum">
              <a:rPr lang="en-GB" smtClean="0"/>
              <a:t>‹#›</a:t>
            </a:fld>
            <a:endParaRPr lang="en-GB"/>
          </a:p>
        </p:txBody>
      </p:sp>
    </p:spTree>
    <p:extLst>
      <p:ext uri="{BB962C8B-B14F-4D97-AF65-F5344CB8AC3E}">
        <p14:creationId xmlns:p14="http://schemas.microsoft.com/office/powerpoint/2010/main" val="1703262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510EBBD-A44E-4C95-BD2F-7CE809855DC6}" type="datetimeFigureOut">
              <a:rPr lang="en-GB" smtClean="0"/>
              <a:t>07/07/2021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2CCB9-8E31-4788-A0BE-B0D35B16D9ED}" type="slidenum">
              <a:rPr lang="en-GB" smtClean="0"/>
              <a:t>‹#›</a:t>
            </a:fld>
            <a:endParaRPr lang="en-GB"/>
          </a:p>
        </p:txBody>
      </p:sp>
    </p:spTree>
    <p:extLst>
      <p:ext uri="{BB962C8B-B14F-4D97-AF65-F5344CB8AC3E}">
        <p14:creationId xmlns:p14="http://schemas.microsoft.com/office/powerpoint/2010/main" val="428678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510EBBD-A44E-4C95-BD2F-7CE809855DC6}" type="datetimeFigureOut">
              <a:rPr lang="en-GB" smtClean="0"/>
              <a:t>07/07/2021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2CCB9-8E31-4788-A0BE-B0D35B16D9ED}" type="slidenum">
              <a:rPr lang="en-GB" smtClean="0"/>
              <a:t>‹#›</a:t>
            </a:fld>
            <a:endParaRPr lang="en-GB"/>
          </a:p>
        </p:txBody>
      </p:sp>
    </p:spTree>
    <p:extLst>
      <p:ext uri="{BB962C8B-B14F-4D97-AF65-F5344CB8AC3E}">
        <p14:creationId xmlns:p14="http://schemas.microsoft.com/office/powerpoint/2010/main" val="3546511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510EBBD-A44E-4C95-BD2F-7CE809855DC6}" type="datetimeFigureOut">
              <a:rPr lang="en-GB" smtClean="0"/>
              <a:t>07/07/2021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2CCB9-8E31-4788-A0BE-B0D35B16D9ED}" type="slidenum">
              <a:rPr lang="en-GB" smtClean="0"/>
              <a:t>‹#›</a:t>
            </a:fld>
            <a:endParaRPr lang="en-GB"/>
          </a:p>
        </p:txBody>
      </p:sp>
    </p:spTree>
    <p:extLst>
      <p:ext uri="{BB962C8B-B14F-4D97-AF65-F5344CB8AC3E}">
        <p14:creationId xmlns:p14="http://schemas.microsoft.com/office/powerpoint/2010/main" val="1280996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510EBBD-A44E-4C95-BD2F-7CE809855DC6}" type="datetimeFigureOut">
              <a:rPr lang="en-GB" smtClean="0"/>
              <a:t>07/07/2021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2CCB9-8E31-4788-A0BE-B0D35B16D9ED}" type="slidenum">
              <a:rPr lang="en-GB" smtClean="0"/>
              <a:t>‹#›</a:t>
            </a:fld>
            <a:endParaRPr lang="en-GB"/>
          </a:p>
        </p:txBody>
      </p:sp>
    </p:spTree>
    <p:extLst>
      <p:ext uri="{BB962C8B-B14F-4D97-AF65-F5344CB8AC3E}">
        <p14:creationId xmlns:p14="http://schemas.microsoft.com/office/powerpoint/2010/main" val="1988466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10EBBD-A44E-4C95-BD2F-7CE809855DC6}" type="datetimeFigureOut">
              <a:rPr lang="en-GB" smtClean="0"/>
              <a:t>07/07/2021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2CCB9-8E31-4788-A0BE-B0D35B16D9ED}" type="slidenum">
              <a:rPr lang="en-GB" smtClean="0"/>
              <a:t>‹#›</a:t>
            </a:fld>
            <a:endParaRPr lang="en-GB"/>
          </a:p>
        </p:txBody>
      </p:sp>
    </p:spTree>
    <p:extLst>
      <p:ext uri="{BB962C8B-B14F-4D97-AF65-F5344CB8AC3E}">
        <p14:creationId xmlns:p14="http://schemas.microsoft.com/office/powerpoint/2010/main" val="3712845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510EBBD-A44E-4C95-BD2F-7CE809855DC6}" type="datetimeFigureOut">
              <a:rPr lang="en-GB" smtClean="0"/>
              <a:t>07/07/2021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32CCB9-8E31-4788-A0BE-B0D35B16D9ED}" type="slidenum">
              <a:rPr lang="en-GB" smtClean="0"/>
              <a:t>‹#›</a:t>
            </a:fld>
            <a:endParaRPr lang="en-GB"/>
          </a:p>
        </p:txBody>
      </p:sp>
    </p:spTree>
    <p:extLst>
      <p:ext uri="{BB962C8B-B14F-4D97-AF65-F5344CB8AC3E}">
        <p14:creationId xmlns:p14="http://schemas.microsoft.com/office/powerpoint/2010/main" val="3734108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510EBBD-A44E-4C95-BD2F-7CE809855DC6}" type="datetimeFigureOut">
              <a:rPr lang="en-GB" smtClean="0"/>
              <a:t>07/07/2021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332CCB9-8E31-4788-A0BE-B0D35B16D9ED}" type="slidenum">
              <a:rPr lang="en-GB" smtClean="0"/>
              <a:t>‹#›</a:t>
            </a:fld>
            <a:endParaRPr lang="en-GB"/>
          </a:p>
        </p:txBody>
      </p:sp>
    </p:spTree>
    <p:extLst>
      <p:ext uri="{BB962C8B-B14F-4D97-AF65-F5344CB8AC3E}">
        <p14:creationId xmlns:p14="http://schemas.microsoft.com/office/powerpoint/2010/main" val="3211231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510EBBD-A44E-4C95-BD2F-7CE809855DC6}" type="datetimeFigureOut">
              <a:rPr lang="en-GB" smtClean="0"/>
              <a:t>07/07/2021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332CCB9-8E31-4788-A0BE-B0D35B16D9ED}" type="slidenum">
              <a:rPr lang="en-GB" smtClean="0"/>
              <a:t>‹#›</a:t>
            </a:fld>
            <a:endParaRPr lang="en-GB"/>
          </a:p>
        </p:txBody>
      </p:sp>
    </p:spTree>
    <p:extLst>
      <p:ext uri="{BB962C8B-B14F-4D97-AF65-F5344CB8AC3E}">
        <p14:creationId xmlns:p14="http://schemas.microsoft.com/office/powerpoint/2010/main" val="271758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10EBBD-A44E-4C95-BD2F-7CE809855DC6}" type="datetimeFigureOut">
              <a:rPr lang="en-GB" smtClean="0"/>
              <a:t>07/07/2021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332CCB9-8E31-4788-A0BE-B0D35B16D9ED}" type="slidenum">
              <a:rPr lang="en-GB" smtClean="0"/>
              <a:t>‹#›</a:t>
            </a:fld>
            <a:endParaRPr lang="en-GB"/>
          </a:p>
        </p:txBody>
      </p:sp>
    </p:spTree>
    <p:extLst>
      <p:ext uri="{BB962C8B-B14F-4D97-AF65-F5344CB8AC3E}">
        <p14:creationId xmlns:p14="http://schemas.microsoft.com/office/powerpoint/2010/main" val="1275713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10EBBD-A44E-4C95-BD2F-7CE809855DC6}" type="datetimeFigureOut">
              <a:rPr lang="en-GB" smtClean="0"/>
              <a:t>07/07/2021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32CCB9-8E31-4788-A0BE-B0D35B16D9ED}" type="slidenum">
              <a:rPr lang="en-GB" smtClean="0"/>
              <a:t>‹#›</a:t>
            </a:fld>
            <a:endParaRPr lang="en-GB"/>
          </a:p>
        </p:txBody>
      </p:sp>
    </p:spTree>
    <p:extLst>
      <p:ext uri="{BB962C8B-B14F-4D97-AF65-F5344CB8AC3E}">
        <p14:creationId xmlns:p14="http://schemas.microsoft.com/office/powerpoint/2010/main" val="679591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10EBBD-A44E-4C95-BD2F-7CE809855DC6}" type="datetimeFigureOut">
              <a:rPr lang="en-GB" smtClean="0"/>
              <a:t>07/07/2021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32CCB9-8E31-4788-A0BE-B0D35B16D9ED}" type="slidenum">
              <a:rPr lang="en-GB" smtClean="0"/>
              <a:t>‹#›</a:t>
            </a:fld>
            <a:endParaRPr lang="en-GB"/>
          </a:p>
        </p:txBody>
      </p:sp>
    </p:spTree>
    <p:extLst>
      <p:ext uri="{BB962C8B-B14F-4D97-AF65-F5344CB8AC3E}">
        <p14:creationId xmlns:p14="http://schemas.microsoft.com/office/powerpoint/2010/main" val="586839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10EBBD-A44E-4C95-BD2F-7CE809855DC6}" type="datetimeFigureOut">
              <a:rPr lang="en-GB" smtClean="0"/>
              <a:t>07/07/2021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32CCB9-8E31-4788-A0BE-B0D35B16D9ED}" type="slidenum">
              <a:rPr lang="en-GB" smtClean="0"/>
              <a:t>‹#›</a:t>
            </a:fld>
            <a:endParaRPr lang="en-GB"/>
          </a:p>
        </p:txBody>
      </p:sp>
    </p:spTree>
    <p:extLst>
      <p:ext uri="{BB962C8B-B14F-4D97-AF65-F5344CB8AC3E}">
        <p14:creationId xmlns:p14="http://schemas.microsoft.com/office/powerpoint/2010/main" val="2597956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bailii.org/ew/cases/EWHC/Ch/2021/138.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bailii.org/cgi-bin/format.cgi?doc=/ew/cases/EWHC/Ch/2021/1401.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Restructurings under UK law and international recognition</a:t>
            </a:r>
            <a:endParaRPr lang="en-GB" dirty="0"/>
          </a:p>
        </p:txBody>
      </p:sp>
      <p:sp>
        <p:nvSpPr>
          <p:cNvPr id="3" name="Subtitle 2"/>
          <p:cNvSpPr>
            <a:spLocks noGrp="1"/>
          </p:cNvSpPr>
          <p:nvPr>
            <p:ph type="subTitle" idx="1"/>
          </p:nvPr>
        </p:nvSpPr>
        <p:spPr/>
        <p:txBody>
          <a:bodyPr/>
          <a:lstStyle/>
          <a:p>
            <a:r>
              <a:rPr lang="en-GB" dirty="0" smtClean="0"/>
              <a:t>Gerard McCormack Professor of International Business Law, University of Leeds email g.mccormack@leeds.ac.uk</a:t>
            </a:r>
            <a:endParaRPr lang="en-GB" dirty="0"/>
          </a:p>
        </p:txBody>
      </p:sp>
    </p:spTree>
    <p:extLst>
      <p:ext uri="{BB962C8B-B14F-4D97-AF65-F5344CB8AC3E}">
        <p14:creationId xmlns:p14="http://schemas.microsoft.com/office/powerpoint/2010/main" val="18179139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Part 26A schemes ‘restructuring plans’</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Changes introduced by Corporate Governance and Insolvency Act 2020</a:t>
            </a:r>
          </a:p>
          <a:p>
            <a:r>
              <a:rPr lang="en-GB" dirty="0" smtClean="0"/>
              <a:t>Marketed as a response to the </a:t>
            </a:r>
            <a:r>
              <a:rPr lang="en-GB" dirty="0" err="1" smtClean="0"/>
              <a:t>Covid</a:t>
            </a:r>
            <a:r>
              <a:rPr lang="en-GB" dirty="0" smtClean="0"/>
              <a:t> 19 crisis but changes considered long before that</a:t>
            </a:r>
          </a:p>
          <a:p>
            <a:r>
              <a:rPr lang="en-GB" dirty="0"/>
              <a:t>UK Insolvency Service, </a:t>
            </a:r>
            <a:r>
              <a:rPr lang="en-GB" i="1" dirty="0"/>
              <a:t>A Review of the Corporate Insolvency Framework</a:t>
            </a:r>
            <a:r>
              <a:rPr lang="en-GB" dirty="0"/>
              <a:t> at p 23, para 9.9 (May 2016) states: ‘The cram-down of a rescue plan onto “out of the money” creditors is currently possible in the UK only through a costly mix of using a scheme of arrangement and an administration. The Government believes that developing a more sophisticated restructuring process with the ability to “cram-down” may facilitate more restructurings, and the subsequent survival of the corporate entity as a going </a:t>
            </a:r>
            <a:r>
              <a:rPr lang="en-GB" dirty="0" smtClean="0"/>
              <a:t>concern</a:t>
            </a:r>
          </a:p>
          <a:p>
            <a:r>
              <a:rPr lang="en-GB" dirty="0" smtClean="0"/>
              <a:t>Brings UK law more into line with US Chapter 11 and changes envisaged by EU Restructuring Directive – Directive 2019/1023</a:t>
            </a:r>
          </a:p>
          <a:p>
            <a:pPr marL="0" indent="0">
              <a:buNone/>
            </a:pPr>
            <a:endParaRPr lang="en-GB" dirty="0"/>
          </a:p>
        </p:txBody>
      </p:sp>
    </p:spTree>
    <p:extLst>
      <p:ext uri="{BB962C8B-B14F-4D97-AF65-F5344CB8AC3E}">
        <p14:creationId xmlns:p14="http://schemas.microsoft.com/office/powerpoint/2010/main" val="1213195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Restructuring plans</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Modelled on existing scheme procedures but allows cram-down</a:t>
            </a:r>
          </a:p>
          <a:p>
            <a:r>
              <a:rPr lang="en-GB" dirty="0" smtClean="0"/>
              <a:t>Affected groups divided into classes</a:t>
            </a:r>
          </a:p>
          <a:p>
            <a:r>
              <a:rPr lang="en-GB" dirty="0" smtClean="0"/>
              <a:t>75% in value requirement of those voting but majority in number not needed</a:t>
            </a:r>
          </a:p>
          <a:p>
            <a:r>
              <a:rPr lang="en-GB" dirty="0" smtClean="0"/>
              <a:t>Still 2 hearings – convening and sanctioning hearing</a:t>
            </a:r>
          </a:p>
          <a:p>
            <a:r>
              <a:rPr lang="en-GB" dirty="0" smtClean="0"/>
              <a:t>Plan must be designed to alleviate financial difficulties</a:t>
            </a:r>
          </a:p>
          <a:p>
            <a:r>
              <a:rPr lang="en-GB" dirty="0" smtClean="0"/>
              <a:t>two </a:t>
            </a:r>
            <a:r>
              <a:rPr lang="en-GB" dirty="0"/>
              <a:t>conditions must be satisfied to enable the Court to exercise cram down:</a:t>
            </a:r>
          </a:p>
          <a:p>
            <a:pPr lvl="0"/>
            <a:r>
              <a:rPr lang="en-GB" dirty="0"/>
              <a:t>Condition </a:t>
            </a:r>
            <a:r>
              <a:rPr lang="en-GB" dirty="0" smtClean="0"/>
              <a:t>A - </a:t>
            </a:r>
            <a:r>
              <a:rPr lang="en-GB" dirty="0"/>
              <a:t>Court must be satisfied that if the plan is sanctioned, none of the members of the dissenting class would be any worse off than they would be in the "relevant </a:t>
            </a:r>
            <a:r>
              <a:rPr lang="en-GB" dirty="0" smtClean="0"/>
              <a:t>alternative“ -  </a:t>
            </a:r>
            <a:r>
              <a:rPr lang="en-GB" dirty="0"/>
              <a:t>"relevant alternative" is "whatever the Court considers would be most likely to occur in relation to the company if the compromise of arrangement were not sanctioned…"; and</a:t>
            </a:r>
          </a:p>
          <a:p>
            <a:pPr lvl="0"/>
            <a:r>
              <a:rPr lang="en-GB" dirty="0"/>
              <a:t>Condition B</a:t>
            </a:r>
            <a:r>
              <a:rPr lang="en-GB" dirty="0" smtClean="0"/>
              <a:t>: - plan </a:t>
            </a:r>
            <a:r>
              <a:rPr lang="en-GB" dirty="0"/>
              <a:t>has been approved by at least one class who would receive a payment or have a genuine economic interest in the company in the event of the "relevant alternative".</a:t>
            </a:r>
          </a:p>
          <a:p>
            <a:endParaRPr lang="en-GB" dirty="0"/>
          </a:p>
        </p:txBody>
      </p:sp>
    </p:spTree>
    <p:extLst>
      <p:ext uri="{BB962C8B-B14F-4D97-AF65-F5344CB8AC3E}">
        <p14:creationId xmlns:p14="http://schemas.microsoft.com/office/powerpoint/2010/main" val="1026992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Cramdown</a:t>
            </a:r>
            <a:r>
              <a:rPr lang="en-GB" dirty="0" smtClean="0"/>
              <a:t> power</a:t>
            </a:r>
            <a:endParaRPr lang="en-GB" dirty="0"/>
          </a:p>
        </p:txBody>
      </p:sp>
      <p:sp>
        <p:nvSpPr>
          <p:cNvPr id="3" name="Content Placeholder 2"/>
          <p:cNvSpPr>
            <a:spLocks noGrp="1"/>
          </p:cNvSpPr>
          <p:nvPr>
            <p:ph idx="1"/>
          </p:nvPr>
        </p:nvSpPr>
        <p:spPr/>
        <p:txBody>
          <a:bodyPr>
            <a:normAutofit fontScale="92500" lnSpcReduction="20000"/>
          </a:bodyPr>
          <a:lstStyle/>
          <a:p>
            <a:r>
              <a:rPr lang="en-GB" dirty="0" err="1" smtClean="0"/>
              <a:t>Cramdown</a:t>
            </a:r>
            <a:r>
              <a:rPr lang="en-GB" dirty="0" smtClean="0"/>
              <a:t> </a:t>
            </a:r>
            <a:r>
              <a:rPr lang="en-GB" dirty="0"/>
              <a:t>power under </a:t>
            </a:r>
            <a:r>
              <a:rPr lang="en-GB" dirty="0" smtClean="0"/>
              <a:t>restructuring </a:t>
            </a:r>
            <a:r>
              <a:rPr lang="en-GB" dirty="0"/>
              <a:t>plan </a:t>
            </a:r>
            <a:r>
              <a:rPr lang="en-GB" dirty="0" smtClean="0"/>
              <a:t>considered </a:t>
            </a:r>
            <a:r>
              <a:rPr lang="en-GB" dirty="0"/>
              <a:t>by </a:t>
            </a:r>
            <a:r>
              <a:rPr lang="en-GB" dirty="0" err="1"/>
              <a:t>Trower</a:t>
            </a:r>
            <a:r>
              <a:rPr lang="en-GB" dirty="0"/>
              <a:t> J in </a:t>
            </a:r>
            <a:r>
              <a:rPr lang="en-GB" i="1" dirty="0" err="1"/>
              <a:t>DeepOcean</a:t>
            </a:r>
            <a:r>
              <a:rPr lang="en-GB" dirty="0"/>
              <a:t> </a:t>
            </a:r>
            <a:r>
              <a:rPr lang="en-GB" u="sng" dirty="0">
                <a:hlinkClick r:id="rId2" tooltip="Link to BAILII version"/>
              </a:rPr>
              <a:t>[2021] EWHC 138 (</a:t>
            </a:r>
            <a:r>
              <a:rPr lang="en-GB" u="sng" dirty="0" err="1">
                <a:hlinkClick r:id="rId2" tooltip="Link to BAILII version"/>
              </a:rPr>
              <a:t>Ch</a:t>
            </a:r>
            <a:r>
              <a:rPr lang="en-GB" u="sng" dirty="0" smtClean="0">
                <a:hlinkClick r:id="rId2" tooltip="Link to BAILII version"/>
              </a:rPr>
              <a:t>)</a:t>
            </a:r>
            <a:r>
              <a:rPr lang="en-GB" u="sng" dirty="0" smtClean="0"/>
              <a:t>; </a:t>
            </a:r>
            <a:r>
              <a:rPr lang="en-GB" dirty="0" smtClean="0"/>
              <a:t>by </a:t>
            </a:r>
            <a:r>
              <a:rPr lang="en-GB" dirty="0"/>
              <a:t>Snowden in the ‘sanctioning hearing in </a:t>
            </a:r>
            <a:r>
              <a:rPr lang="en-GB" i="1" dirty="0"/>
              <a:t>Re Virgin </a:t>
            </a:r>
            <a:r>
              <a:rPr lang="en-GB" i="1" dirty="0" smtClean="0"/>
              <a:t>Active</a:t>
            </a:r>
            <a:r>
              <a:rPr lang="en-GB" dirty="0" smtClean="0"/>
              <a:t> </a:t>
            </a:r>
            <a:r>
              <a:rPr lang="en-GB" dirty="0"/>
              <a:t>[2021] EWHC 1246 (</a:t>
            </a:r>
            <a:r>
              <a:rPr lang="en-GB" dirty="0" err="1"/>
              <a:t>Ch</a:t>
            </a:r>
            <a:r>
              <a:rPr lang="en-GB" dirty="0"/>
              <a:t>) </a:t>
            </a:r>
            <a:r>
              <a:rPr lang="en-GB" dirty="0" smtClean="0"/>
              <a:t>and by </a:t>
            </a:r>
            <a:r>
              <a:rPr lang="en-GB" dirty="0" err="1" smtClean="0"/>
              <a:t>Zacaroli</a:t>
            </a:r>
            <a:r>
              <a:rPr lang="en-GB" dirty="0" smtClean="0"/>
              <a:t> J in </a:t>
            </a:r>
            <a:r>
              <a:rPr lang="en-GB" i="1" dirty="0"/>
              <a:t>Re  Hurricane Energy </a:t>
            </a:r>
            <a:r>
              <a:rPr lang="en-GB" dirty="0"/>
              <a:t>[2021] EWHC 1759 (</a:t>
            </a:r>
            <a:r>
              <a:rPr lang="en-GB" dirty="0" err="1"/>
              <a:t>Ch</a:t>
            </a:r>
            <a:r>
              <a:rPr lang="en-GB" dirty="0"/>
              <a:t>)</a:t>
            </a:r>
            <a:endParaRPr lang="en-GB" dirty="0" smtClean="0"/>
          </a:p>
          <a:p>
            <a:r>
              <a:rPr lang="en-GB" dirty="0" smtClean="0"/>
              <a:t>addressed the </a:t>
            </a:r>
            <a:r>
              <a:rPr lang="en-GB" dirty="0"/>
              <a:t>restructuring surplus and how this should be distributed among ‘in the money’ </a:t>
            </a:r>
            <a:r>
              <a:rPr lang="en-GB" dirty="0" smtClean="0"/>
              <a:t>creditors </a:t>
            </a:r>
          </a:p>
          <a:p>
            <a:r>
              <a:rPr lang="en-GB" dirty="0" smtClean="0"/>
              <a:t>refers </a:t>
            </a:r>
            <a:r>
              <a:rPr lang="en-GB" dirty="0"/>
              <a:t>to the excess over liquidation or alternative values produced by the restructuring </a:t>
            </a:r>
            <a:r>
              <a:rPr lang="en-GB" dirty="0" smtClean="0"/>
              <a:t>process </a:t>
            </a:r>
          </a:p>
          <a:p>
            <a:r>
              <a:rPr lang="en-GB" dirty="0" smtClean="0"/>
              <a:t>took </a:t>
            </a:r>
            <a:r>
              <a:rPr lang="en-GB" dirty="0"/>
              <a:t>the view that ‘out of the money’ creditors were not entitled to any share in the surplus and it up to the ‘in the money’ </a:t>
            </a:r>
            <a:r>
              <a:rPr lang="en-GB" dirty="0" smtClean="0"/>
              <a:t>creditors to </a:t>
            </a:r>
            <a:r>
              <a:rPr lang="en-GB" dirty="0"/>
              <a:t>decide on how it should be divided </a:t>
            </a:r>
            <a:r>
              <a:rPr lang="en-GB" dirty="0" smtClean="0"/>
              <a:t>up</a:t>
            </a:r>
            <a:r>
              <a:rPr lang="en-GB" dirty="0"/>
              <a:t> </a:t>
            </a:r>
            <a:endParaRPr lang="en-GB" dirty="0" smtClean="0"/>
          </a:p>
          <a:p>
            <a:r>
              <a:rPr lang="en-GB" dirty="0" smtClean="0"/>
              <a:t>allocation </a:t>
            </a:r>
            <a:r>
              <a:rPr lang="en-GB" dirty="0"/>
              <a:t>of </a:t>
            </a:r>
            <a:r>
              <a:rPr lang="en-GB" dirty="0" smtClean="0"/>
              <a:t>value </a:t>
            </a:r>
            <a:r>
              <a:rPr lang="en-GB" dirty="0"/>
              <a:t>to the existing shareholders </a:t>
            </a:r>
            <a:r>
              <a:rPr lang="en-GB" dirty="0" smtClean="0"/>
              <a:t>was held to be permissible</a:t>
            </a:r>
          </a:p>
          <a:p>
            <a:r>
              <a:rPr lang="en-GB" dirty="0" smtClean="0"/>
              <a:t>‘Absolute priority rule’ not part of UK statutory procedure</a:t>
            </a:r>
          </a:p>
          <a:p>
            <a:endParaRPr lang="en-GB" dirty="0"/>
          </a:p>
        </p:txBody>
      </p:sp>
    </p:spTree>
    <p:extLst>
      <p:ext uri="{BB962C8B-B14F-4D97-AF65-F5344CB8AC3E}">
        <p14:creationId xmlns:p14="http://schemas.microsoft.com/office/powerpoint/2010/main" val="1108997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Cramdown</a:t>
            </a:r>
            <a:r>
              <a:rPr lang="en-GB" dirty="0"/>
              <a:t> </a:t>
            </a:r>
            <a:r>
              <a:rPr lang="en-GB" dirty="0" smtClean="0"/>
              <a:t>power 11 – international recognition</a:t>
            </a:r>
            <a:endParaRPr lang="en-GB" dirty="0"/>
          </a:p>
        </p:txBody>
      </p:sp>
      <p:sp>
        <p:nvSpPr>
          <p:cNvPr id="3" name="Content Placeholder 2"/>
          <p:cNvSpPr>
            <a:spLocks noGrp="1"/>
          </p:cNvSpPr>
          <p:nvPr>
            <p:ph idx="1"/>
          </p:nvPr>
        </p:nvSpPr>
        <p:spPr/>
        <p:txBody>
          <a:bodyPr>
            <a:normAutofit/>
          </a:bodyPr>
          <a:lstStyle/>
          <a:p>
            <a:r>
              <a:rPr lang="en-GB" i="1" dirty="0"/>
              <a:t>Re  Hurricane Energy </a:t>
            </a:r>
            <a:r>
              <a:rPr lang="en-GB" dirty="0"/>
              <a:t>[2021] EWHC 1759 (</a:t>
            </a:r>
            <a:r>
              <a:rPr lang="en-GB" dirty="0" err="1" smtClean="0"/>
              <a:t>Ch</a:t>
            </a:r>
            <a:r>
              <a:rPr lang="en-GB" dirty="0" smtClean="0"/>
              <a:t>) – court refused to sanction a bondholder driven restructuring that would leave existing shareholders with only 5% of the equity in the restructured entity</a:t>
            </a:r>
          </a:p>
          <a:p>
            <a:r>
              <a:rPr lang="en-GB" dirty="0" smtClean="0"/>
              <a:t>Cram down conditions not met - shareholders </a:t>
            </a:r>
            <a:r>
              <a:rPr lang="en-GB" dirty="0"/>
              <a:t>still had an economic interest </a:t>
            </a:r>
            <a:r>
              <a:rPr lang="en-GB" dirty="0" smtClean="0"/>
              <a:t>- better </a:t>
            </a:r>
            <a:r>
              <a:rPr lang="en-GB" dirty="0"/>
              <a:t>off in </a:t>
            </a:r>
            <a:r>
              <a:rPr lang="en-GB" dirty="0" smtClean="0"/>
              <a:t>likely </a:t>
            </a:r>
            <a:r>
              <a:rPr lang="en-GB" dirty="0"/>
              <a:t>relevant alternative </a:t>
            </a:r>
            <a:endParaRPr lang="en-GB" dirty="0" smtClean="0"/>
          </a:p>
          <a:p>
            <a:r>
              <a:rPr lang="en-GB" dirty="0" smtClean="0"/>
              <a:t>no </a:t>
            </a:r>
            <a:r>
              <a:rPr lang="en-GB" dirty="0"/>
              <a:t>immediate cash flow crisis </a:t>
            </a:r>
            <a:r>
              <a:rPr lang="en-GB" dirty="0" smtClean="0"/>
              <a:t>- realistic </a:t>
            </a:r>
            <a:r>
              <a:rPr lang="en-GB" dirty="0"/>
              <a:t>prospect of </a:t>
            </a:r>
            <a:r>
              <a:rPr lang="en-GB" dirty="0" smtClean="0"/>
              <a:t>company </a:t>
            </a:r>
            <a:r>
              <a:rPr lang="en-GB" dirty="0"/>
              <a:t>being able to repay the </a:t>
            </a:r>
            <a:r>
              <a:rPr lang="en-GB" dirty="0" smtClean="0"/>
              <a:t>bonds (which were unsecured) in </a:t>
            </a:r>
            <a:r>
              <a:rPr lang="en-GB" dirty="0"/>
              <a:t>full on </a:t>
            </a:r>
            <a:r>
              <a:rPr lang="en-GB" dirty="0" smtClean="0"/>
              <a:t>maturity</a:t>
            </a:r>
          </a:p>
          <a:p>
            <a:r>
              <a:rPr lang="en-GB" dirty="0" smtClean="0"/>
              <a:t>In a ‘skinny’ </a:t>
            </a:r>
            <a:r>
              <a:rPr lang="en-GB" dirty="0" err="1" smtClean="0"/>
              <a:t>Brexit</a:t>
            </a:r>
            <a:r>
              <a:rPr lang="en-GB" dirty="0" smtClean="0"/>
              <a:t>, the UK has now left the EU with no provisions for continued judicial cooperation in civil matters </a:t>
            </a:r>
            <a:endParaRPr lang="en-GB" dirty="0"/>
          </a:p>
          <a:p>
            <a:endParaRPr lang="en-GB" dirty="0"/>
          </a:p>
        </p:txBody>
      </p:sp>
    </p:spTree>
    <p:extLst>
      <p:ext uri="{BB962C8B-B14F-4D97-AF65-F5344CB8AC3E}">
        <p14:creationId xmlns:p14="http://schemas.microsoft.com/office/powerpoint/2010/main" val="1416157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International recognition </a:t>
            </a:r>
            <a:r>
              <a:rPr lang="en-GB" i="1" dirty="0" smtClean="0"/>
              <a:t>Re </a:t>
            </a:r>
            <a:r>
              <a:rPr lang="en-GB" i="1" dirty="0" err="1" smtClean="0"/>
              <a:t>Gategroup</a:t>
            </a:r>
            <a:endParaRPr lang="en-GB" i="1" dirty="0"/>
          </a:p>
        </p:txBody>
      </p:sp>
      <p:sp>
        <p:nvSpPr>
          <p:cNvPr id="3" name="Content Placeholder 2"/>
          <p:cNvSpPr>
            <a:spLocks noGrp="1"/>
          </p:cNvSpPr>
          <p:nvPr>
            <p:ph idx="1"/>
          </p:nvPr>
        </p:nvSpPr>
        <p:spPr/>
        <p:txBody>
          <a:bodyPr/>
          <a:lstStyle/>
          <a:p>
            <a:r>
              <a:rPr lang="en-GB" dirty="0"/>
              <a:t>I</a:t>
            </a:r>
            <a:r>
              <a:rPr lang="en-GB" dirty="0" smtClean="0"/>
              <a:t>nsolvency </a:t>
            </a:r>
            <a:r>
              <a:rPr lang="en-GB" dirty="0"/>
              <a:t>proceedings </a:t>
            </a:r>
            <a:r>
              <a:rPr lang="en-GB" dirty="0" smtClean="0"/>
              <a:t>- a </a:t>
            </a:r>
            <a:r>
              <a:rPr lang="en-GB" dirty="0"/>
              <a:t>collective </a:t>
            </a:r>
            <a:r>
              <a:rPr lang="en-GB" dirty="0" smtClean="0"/>
              <a:t>process since debtor's </a:t>
            </a:r>
            <a:r>
              <a:rPr lang="en-GB" dirty="0"/>
              <a:t>assets </a:t>
            </a:r>
            <a:r>
              <a:rPr lang="en-GB" dirty="0" smtClean="0"/>
              <a:t> </a:t>
            </a:r>
            <a:r>
              <a:rPr lang="en-GB" dirty="0"/>
              <a:t>insufficient to satisfy the claims of all </a:t>
            </a:r>
            <a:r>
              <a:rPr lang="en-GB" dirty="0" smtClean="0"/>
              <a:t>creditors - possibility </a:t>
            </a:r>
            <a:r>
              <a:rPr lang="en-GB" dirty="0"/>
              <a:t>of competition among </a:t>
            </a:r>
            <a:r>
              <a:rPr lang="en-GB" dirty="0" smtClean="0"/>
              <a:t>creditors </a:t>
            </a:r>
            <a:r>
              <a:rPr lang="en-GB" dirty="0"/>
              <a:t>and stakeholders. </a:t>
            </a:r>
          </a:p>
          <a:p>
            <a:r>
              <a:rPr lang="en-GB" dirty="0" smtClean="0"/>
              <a:t>Restructuring proceedings said by </a:t>
            </a:r>
            <a:r>
              <a:rPr lang="en-GB" dirty="0" err="1" smtClean="0"/>
              <a:t>Zacaroli</a:t>
            </a:r>
            <a:r>
              <a:rPr lang="en-GB" dirty="0" smtClean="0"/>
              <a:t> J to involve </a:t>
            </a:r>
            <a:r>
              <a:rPr lang="en-GB" dirty="0"/>
              <a:t>the same peculiar feature </a:t>
            </a:r>
            <a:endParaRPr lang="en-GB" dirty="0" smtClean="0"/>
          </a:p>
          <a:p>
            <a:r>
              <a:rPr lang="en-GB" dirty="0" smtClean="0"/>
              <a:t>Could have been listed under Insolvency Regulation were UK still in EU </a:t>
            </a:r>
          </a:p>
          <a:p>
            <a:r>
              <a:rPr lang="en-GB" dirty="0" smtClean="0"/>
              <a:t>If UK joined Lugano Convention restructuring plan procedures would be subject to ‘insolvency exception’</a:t>
            </a:r>
          </a:p>
          <a:p>
            <a:endParaRPr lang="en-GB" dirty="0"/>
          </a:p>
          <a:p>
            <a:endParaRPr lang="en-GB" dirty="0"/>
          </a:p>
        </p:txBody>
      </p:sp>
    </p:spTree>
    <p:extLst>
      <p:ext uri="{BB962C8B-B14F-4D97-AF65-F5344CB8AC3E}">
        <p14:creationId xmlns:p14="http://schemas.microsoft.com/office/powerpoint/2010/main" val="25908419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Routes to </a:t>
            </a:r>
            <a:r>
              <a:rPr lang="en-GB" dirty="0" smtClean="0"/>
              <a:t>Recognition </a:t>
            </a:r>
            <a:r>
              <a:rPr lang="en-GB" dirty="0" smtClean="0"/>
              <a:t>(and to Rome)</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Hague Convention on choice of court agreements contains  similar exclusion in Article 2(2)(e) for </a:t>
            </a:r>
            <a:r>
              <a:rPr lang="en-GB" dirty="0"/>
              <a:t>“insolvency, composition and analogous </a:t>
            </a:r>
            <a:r>
              <a:rPr lang="en-GB" dirty="0" smtClean="0"/>
              <a:t>matters”</a:t>
            </a:r>
            <a:endParaRPr lang="en-GB" dirty="0"/>
          </a:p>
          <a:p>
            <a:r>
              <a:rPr lang="en-GB" dirty="0" smtClean="0"/>
              <a:t>Recognition needed other bases </a:t>
            </a:r>
            <a:r>
              <a:rPr lang="en-GB" dirty="0"/>
              <a:t>such as </a:t>
            </a:r>
            <a:r>
              <a:rPr lang="en-GB" dirty="0" smtClean="0"/>
              <a:t>UNCITRAL </a:t>
            </a:r>
            <a:r>
              <a:rPr lang="en-GB" dirty="0"/>
              <a:t>Model Law </a:t>
            </a:r>
            <a:r>
              <a:rPr lang="en-GB" dirty="0" smtClean="0"/>
              <a:t>where plan company has its COMI or possibly an establishment in the UK </a:t>
            </a:r>
          </a:p>
          <a:p>
            <a:r>
              <a:rPr lang="en-GB" dirty="0" smtClean="0"/>
              <a:t>Possibly Rome </a:t>
            </a:r>
            <a:r>
              <a:rPr lang="en-GB" dirty="0"/>
              <a:t>I Regulation </a:t>
            </a:r>
            <a:r>
              <a:rPr lang="en-GB" dirty="0" smtClean="0"/>
              <a:t>where </a:t>
            </a:r>
            <a:r>
              <a:rPr lang="en-GB" dirty="0"/>
              <a:t>obligations/rights compromised under the plan are governed by English </a:t>
            </a:r>
            <a:r>
              <a:rPr lang="en-GB" dirty="0" smtClean="0"/>
              <a:t>law</a:t>
            </a:r>
          </a:p>
          <a:p>
            <a:r>
              <a:rPr lang="en-GB" dirty="0" smtClean="0"/>
              <a:t> </a:t>
            </a:r>
            <a:r>
              <a:rPr lang="en-GB" i="1" dirty="0"/>
              <a:t>Re DTEK Energy BV</a:t>
            </a:r>
            <a:r>
              <a:rPr lang="en-GB" i="1" dirty="0" smtClean="0"/>
              <a:t> </a:t>
            </a:r>
            <a:r>
              <a:rPr lang="en-GB" dirty="0"/>
              <a:t>[2021] EWHC 1551 (</a:t>
            </a:r>
            <a:r>
              <a:rPr lang="en-GB" dirty="0" err="1" smtClean="0"/>
              <a:t>Ch</a:t>
            </a:r>
            <a:r>
              <a:rPr lang="en-GB" dirty="0" smtClean="0"/>
              <a:t>) disputed expert evidence that</a:t>
            </a:r>
            <a:r>
              <a:rPr lang="en-GB" dirty="0"/>
              <a:t> </a:t>
            </a:r>
            <a:r>
              <a:rPr lang="en-GB" dirty="0" smtClean="0"/>
              <a:t>under Art </a:t>
            </a:r>
            <a:r>
              <a:rPr lang="en-GB" dirty="0"/>
              <a:t>12(1)(d) of </a:t>
            </a:r>
            <a:r>
              <a:rPr lang="en-GB" dirty="0" smtClean="0"/>
              <a:t>Rome </a:t>
            </a:r>
            <a:r>
              <a:rPr lang="en-GB" dirty="0" smtClean="0"/>
              <a:t>I, </a:t>
            </a:r>
            <a:r>
              <a:rPr lang="en-GB" dirty="0"/>
              <a:t>law applicable to a contract </a:t>
            </a:r>
            <a:r>
              <a:rPr lang="en-GB" dirty="0" smtClean="0"/>
              <a:t>(here English </a:t>
            </a:r>
            <a:r>
              <a:rPr lang="en-GB" dirty="0"/>
              <a:t>law) </a:t>
            </a:r>
            <a:r>
              <a:rPr lang="en-GB" dirty="0" smtClean="0"/>
              <a:t>covers </a:t>
            </a:r>
            <a:r>
              <a:rPr lang="en-GB" dirty="0"/>
              <a:t>all modes of extinguishing obligations (including those operating against dissentient creditors</a:t>
            </a:r>
            <a:r>
              <a:rPr lang="en-GB" dirty="0" smtClean="0"/>
              <a:t>)</a:t>
            </a:r>
          </a:p>
          <a:p>
            <a:r>
              <a:rPr lang="en-GB" dirty="0" smtClean="0"/>
              <a:t>Judge refers to </a:t>
            </a:r>
            <a:r>
              <a:rPr lang="en-GB" dirty="0"/>
              <a:t>generally accepted principle of private international law that a variation or discharge of a contractual right in accordance with </a:t>
            </a:r>
            <a:r>
              <a:rPr lang="en-GB" dirty="0" smtClean="0"/>
              <a:t>governing </a:t>
            </a:r>
            <a:r>
              <a:rPr lang="en-GB" dirty="0"/>
              <a:t>law of </a:t>
            </a:r>
            <a:r>
              <a:rPr lang="en-GB" dirty="0" smtClean="0"/>
              <a:t>contract </a:t>
            </a:r>
            <a:r>
              <a:rPr lang="en-GB" dirty="0"/>
              <a:t>will generally be given effect in other countries</a:t>
            </a:r>
          </a:p>
          <a:p>
            <a:endParaRPr lang="en-GB" dirty="0"/>
          </a:p>
          <a:p>
            <a:endParaRPr lang="en-GB" dirty="0"/>
          </a:p>
        </p:txBody>
      </p:sp>
    </p:spTree>
    <p:extLst>
      <p:ext uri="{BB962C8B-B14F-4D97-AF65-F5344CB8AC3E}">
        <p14:creationId xmlns:p14="http://schemas.microsoft.com/office/powerpoint/2010/main" val="4061011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s-ES" altLang="en-US" dirty="0" smtClean="0"/>
              <a:t>UK </a:t>
            </a:r>
            <a:r>
              <a:rPr lang="es-ES" altLang="en-US" dirty="0" err="1" smtClean="0"/>
              <a:t>restructurings</a:t>
            </a:r>
            <a:r>
              <a:rPr lang="es-ES" altLang="en-US" dirty="0" smtClean="0"/>
              <a:t> – </a:t>
            </a:r>
            <a:r>
              <a:rPr lang="es-ES" altLang="en-US" dirty="0" err="1" smtClean="0"/>
              <a:t>schemes</a:t>
            </a:r>
            <a:r>
              <a:rPr lang="es-ES" altLang="en-US" dirty="0" smtClean="0"/>
              <a:t> of </a:t>
            </a:r>
            <a:r>
              <a:rPr lang="es-ES" altLang="en-US" dirty="0" err="1" smtClean="0"/>
              <a:t>arrangement</a:t>
            </a:r>
            <a:r>
              <a:rPr lang="es-ES" altLang="en-US" dirty="0" smtClean="0"/>
              <a:t> </a:t>
            </a:r>
            <a:endParaRPr lang="es-ES" altLang="en-US" dirty="0"/>
          </a:p>
        </p:txBody>
      </p:sp>
      <p:sp>
        <p:nvSpPr>
          <p:cNvPr id="21507" name="Rectangle 3"/>
          <p:cNvSpPr>
            <a:spLocks noGrp="1" noChangeArrowheads="1"/>
          </p:cNvSpPr>
          <p:nvPr>
            <p:ph type="body" idx="1"/>
          </p:nvPr>
        </p:nvSpPr>
        <p:spPr/>
        <p:txBody>
          <a:bodyPr>
            <a:noAutofit/>
          </a:bodyPr>
          <a:lstStyle/>
          <a:p>
            <a:pPr>
              <a:lnSpc>
                <a:spcPct val="90000"/>
              </a:lnSpc>
            </a:pPr>
            <a:r>
              <a:rPr lang="en-US" altLang="en-US" sz="2000" dirty="0" smtClean="0"/>
              <a:t>Restructuring can </a:t>
            </a:r>
            <a:r>
              <a:rPr lang="en-US" altLang="en-US" sz="2000" dirty="0"/>
              <a:t>be done by scheme of arrangement under </a:t>
            </a:r>
            <a:r>
              <a:rPr lang="en-US" altLang="en-US" sz="2000" dirty="0" smtClean="0"/>
              <a:t>Part 26 Companies Act 2006 (section 895 and following sections)</a:t>
            </a:r>
          </a:p>
          <a:p>
            <a:r>
              <a:rPr lang="en-US" altLang="en-US" sz="2000" dirty="0"/>
              <a:t>Typical elements – moratoria, loan stretch-outs, haircuts, debt/equity swaps</a:t>
            </a:r>
          </a:p>
          <a:p>
            <a:pPr>
              <a:lnSpc>
                <a:spcPct val="90000"/>
              </a:lnSpc>
            </a:pPr>
            <a:r>
              <a:rPr lang="en-US" altLang="en-US" sz="2000" dirty="0" smtClean="0"/>
              <a:t>Not necessarily a collective procedure – may not involve all bondholders or other creditors</a:t>
            </a:r>
            <a:endParaRPr lang="en-US" altLang="en-US" sz="2000" dirty="0"/>
          </a:p>
          <a:p>
            <a:pPr>
              <a:lnSpc>
                <a:spcPct val="90000"/>
              </a:lnSpc>
            </a:pPr>
            <a:r>
              <a:rPr lang="en-US" altLang="en-US" sz="2000" dirty="0"/>
              <a:t>Schemes of arrangement also used in takeover </a:t>
            </a:r>
            <a:r>
              <a:rPr lang="en-US" altLang="en-US" sz="2000" dirty="0" smtClean="0"/>
              <a:t>situations to ‘squeeze out’ minority shareholders</a:t>
            </a:r>
            <a:endParaRPr lang="en-US" altLang="en-US" sz="2000" dirty="0"/>
          </a:p>
          <a:p>
            <a:pPr>
              <a:lnSpc>
                <a:spcPct val="90000"/>
              </a:lnSpc>
            </a:pPr>
            <a:r>
              <a:rPr lang="es-ES" altLang="en-US" sz="2000" dirty="0"/>
              <a:t>No </a:t>
            </a:r>
            <a:r>
              <a:rPr lang="es-ES" altLang="en-US" sz="2000" dirty="0" err="1"/>
              <a:t>insolvency</a:t>
            </a:r>
            <a:r>
              <a:rPr lang="es-ES" altLang="en-US" sz="2000" dirty="0"/>
              <a:t> “</a:t>
            </a:r>
            <a:r>
              <a:rPr lang="es-ES" altLang="en-US" sz="2000" dirty="0" err="1"/>
              <a:t>stigma</a:t>
            </a:r>
            <a:r>
              <a:rPr lang="es-ES" altLang="en-US" sz="2000" dirty="0"/>
              <a:t>” </a:t>
            </a:r>
            <a:r>
              <a:rPr lang="es-ES" altLang="en-US" sz="2000" dirty="0" err="1"/>
              <a:t>but</a:t>
            </a:r>
            <a:r>
              <a:rPr lang="es-ES" altLang="en-US" sz="2000" dirty="0"/>
              <a:t> </a:t>
            </a:r>
            <a:r>
              <a:rPr lang="es-ES" altLang="en-US" sz="2000" dirty="0" err="1"/>
              <a:t>schemes</a:t>
            </a:r>
            <a:r>
              <a:rPr lang="es-ES" altLang="en-US" sz="2000" dirty="0"/>
              <a:t> </a:t>
            </a:r>
            <a:r>
              <a:rPr lang="es-ES" altLang="en-US" sz="2000" dirty="0" err="1" smtClean="0"/>
              <a:t>were</a:t>
            </a:r>
            <a:r>
              <a:rPr lang="es-ES" altLang="en-US" sz="2000" dirty="0" smtClean="0"/>
              <a:t> </a:t>
            </a:r>
            <a:r>
              <a:rPr lang="es-ES" altLang="en-US" sz="2000" dirty="0" err="1" smtClean="0"/>
              <a:t>not</a:t>
            </a:r>
            <a:r>
              <a:rPr lang="es-ES" altLang="en-US" sz="2000" dirty="0" smtClean="0"/>
              <a:t> </a:t>
            </a:r>
            <a:r>
              <a:rPr lang="es-ES" altLang="en-US" sz="2000" dirty="0" err="1" smtClean="0"/>
              <a:t>listed</a:t>
            </a:r>
            <a:r>
              <a:rPr lang="es-ES" altLang="en-US" sz="2000" dirty="0" smtClean="0"/>
              <a:t> </a:t>
            </a:r>
            <a:r>
              <a:rPr lang="es-ES" altLang="en-US" sz="2000" dirty="0" err="1" smtClean="0"/>
              <a:t>under</a:t>
            </a:r>
            <a:r>
              <a:rPr lang="es-ES" altLang="en-US" sz="2000" dirty="0" smtClean="0"/>
              <a:t> </a:t>
            </a:r>
            <a:r>
              <a:rPr lang="es-ES" altLang="en-US" sz="2000" dirty="0" err="1"/>
              <a:t>European</a:t>
            </a:r>
            <a:r>
              <a:rPr lang="es-ES" altLang="en-US" sz="2000" dirty="0"/>
              <a:t> Insolvency </a:t>
            </a:r>
            <a:r>
              <a:rPr lang="es-ES" altLang="en-US" sz="2000" dirty="0" err="1" smtClean="0"/>
              <a:t>Regulation</a:t>
            </a:r>
            <a:r>
              <a:rPr lang="es-ES" altLang="en-US" sz="2000" dirty="0" smtClean="0"/>
              <a:t> (EIR) – </a:t>
            </a:r>
            <a:r>
              <a:rPr lang="es-ES" altLang="en-US" sz="2000" dirty="0" err="1" smtClean="0"/>
              <a:t>Regulation</a:t>
            </a:r>
            <a:r>
              <a:rPr lang="es-ES" altLang="en-US" sz="2000" dirty="0" smtClean="0"/>
              <a:t> 2015/848 and so no </a:t>
            </a:r>
            <a:r>
              <a:rPr lang="es-ES" altLang="en-US" sz="2000" dirty="0" err="1" smtClean="0"/>
              <a:t>automatic</a:t>
            </a:r>
            <a:r>
              <a:rPr lang="es-ES" altLang="en-US" sz="2000" dirty="0" smtClean="0"/>
              <a:t> </a:t>
            </a:r>
            <a:r>
              <a:rPr lang="es-ES" altLang="en-US" sz="2000" dirty="0" err="1" smtClean="0"/>
              <a:t>recogntion</a:t>
            </a:r>
            <a:r>
              <a:rPr lang="es-ES" altLang="en-US" sz="2000" dirty="0" smtClean="0"/>
              <a:t> </a:t>
            </a:r>
            <a:r>
              <a:rPr lang="es-ES" altLang="en-US" sz="2000" dirty="0" err="1" smtClean="0"/>
              <a:t>throughout</a:t>
            </a:r>
            <a:r>
              <a:rPr lang="es-ES" altLang="en-US" sz="2000" dirty="0" smtClean="0"/>
              <a:t> EU </a:t>
            </a:r>
            <a:r>
              <a:rPr lang="es-ES" altLang="en-US" sz="2000" dirty="0" err="1" smtClean="0"/>
              <a:t>under</a:t>
            </a:r>
            <a:r>
              <a:rPr lang="es-ES" altLang="en-US" sz="2000" dirty="0" smtClean="0"/>
              <a:t> EIR</a:t>
            </a:r>
          </a:p>
          <a:p>
            <a:r>
              <a:rPr lang="es-ES" altLang="en-US" sz="2000" dirty="0" err="1" smtClean="0"/>
              <a:t>Recognition</a:t>
            </a:r>
            <a:r>
              <a:rPr lang="es-ES" altLang="en-US" sz="2000" dirty="0" smtClean="0"/>
              <a:t> </a:t>
            </a:r>
            <a:r>
              <a:rPr lang="es-ES" altLang="en-US" sz="2000" dirty="0" err="1" smtClean="0"/>
              <a:t>under</a:t>
            </a:r>
            <a:r>
              <a:rPr lang="es-ES" altLang="en-US" sz="2000" dirty="0" smtClean="0"/>
              <a:t> </a:t>
            </a:r>
            <a:r>
              <a:rPr lang="es-ES" altLang="en-US" sz="2000" dirty="0" err="1" smtClean="0"/>
              <a:t>Jurisdiction</a:t>
            </a:r>
            <a:r>
              <a:rPr lang="es-ES" altLang="en-US" sz="2000" dirty="0" smtClean="0"/>
              <a:t> and </a:t>
            </a:r>
            <a:r>
              <a:rPr lang="es-ES" altLang="en-US" sz="2000" dirty="0" err="1" smtClean="0"/>
              <a:t>Judgments</a:t>
            </a:r>
            <a:r>
              <a:rPr lang="es-ES" altLang="en-US" sz="2000" dirty="0" smtClean="0"/>
              <a:t> (</a:t>
            </a:r>
            <a:r>
              <a:rPr lang="es-ES" altLang="en-US" sz="2000" dirty="0" err="1" smtClean="0"/>
              <a:t>Brussels</a:t>
            </a:r>
            <a:r>
              <a:rPr lang="es-ES" altLang="en-US" sz="2000" dirty="0" smtClean="0"/>
              <a:t> 1) </a:t>
            </a:r>
            <a:r>
              <a:rPr lang="es-ES" altLang="en-US" sz="2000" dirty="0" err="1" smtClean="0"/>
              <a:t>Regulation</a:t>
            </a:r>
            <a:r>
              <a:rPr lang="es-ES" altLang="en-US" sz="2000" dirty="0" smtClean="0"/>
              <a:t> - </a:t>
            </a:r>
            <a:r>
              <a:rPr lang="en-GB" sz="2000" dirty="0"/>
              <a:t>Regulation (EU) </a:t>
            </a:r>
            <a:r>
              <a:rPr lang="en-GB" sz="2000" dirty="0" smtClean="0"/>
              <a:t>1215/2012 – somewhat problematic but generally accepted  - UK accept evidence that schemes likely to be recognised </a:t>
            </a:r>
            <a:r>
              <a:rPr lang="en-GB" sz="2000" dirty="0" smtClean="0"/>
              <a:t>abroad and </a:t>
            </a:r>
            <a:r>
              <a:rPr lang="en-GB" sz="2000" dirty="0" smtClean="0"/>
              <a:t>produce benefits for creditors</a:t>
            </a:r>
            <a:endParaRPr lang="es-ES" altLang="en-US" sz="2000" dirty="0"/>
          </a:p>
        </p:txBody>
      </p:sp>
    </p:spTree>
    <p:extLst>
      <p:ext uri="{BB962C8B-B14F-4D97-AF65-F5344CB8AC3E}">
        <p14:creationId xmlns:p14="http://schemas.microsoft.com/office/powerpoint/2010/main" val="4236896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Schemes of arrangement and foreign companies</a:t>
            </a:r>
            <a:endParaRPr lang="en-GB" dirty="0"/>
          </a:p>
        </p:txBody>
      </p:sp>
      <p:sp>
        <p:nvSpPr>
          <p:cNvPr id="3" name="Content Placeholder 2"/>
          <p:cNvSpPr>
            <a:spLocks noGrp="1"/>
          </p:cNvSpPr>
          <p:nvPr>
            <p:ph idx="1"/>
          </p:nvPr>
        </p:nvSpPr>
        <p:spPr/>
        <p:txBody>
          <a:bodyPr/>
          <a:lstStyle/>
          <a:p>
            <a:r>
              <a:rPr lang="es-ES" altLang="en-US" dirty="0" err="1" smtClean="0"/>
              <a:t>Jurisdiction</a:t>
            </a:r>
            <a:r>
              <a:rPr lang="es-ES" altLang="en-US" dirty="0" smtClean="0"/>
              <a:t> of English </a:t>
            </a:r>
            <a:r>
              <a:rPr lang="es-ES" altLang="en-US" dirty="0" err="1" smtClean="0"/>
              <a:t>courts</a:t>
            </a:r>
            <a:r>
              <a:rPr lang="es-ES" altLang="en-US" dirty="0" smtClean="0"/>
              <a:t> to </a:t>
            </a:r>
            <a:r>
              <a:rPr lang="es-ES" altLang="en-US" dirty="0" err="1" smtClean="0"/>
              <a:t>approve</a:t>
            </a:r>
            <a:r>
              <a:rPr lang="es-ES" altLang="en-US" dirty="0" smtClean="0"/>
              <a:t> </a:t>
            </a:r>
            <a:r>
              <a:rPr lang="es-ES" altLang="en-US" dirty="0" err="1" smtClean="0"/>
              <a:t>schemes</a:t>
            </a:r>
            <a:r>
              <a:rPr lang="es-ES" altLang="en-US" dirty="0" smtClean="0"/>
              <a:t>  </a:t>
            </a:r>
            <a:r>
              <a:rPr lang="es-ES" altLang="en-US" dirty="0" err="1" smtClean="0"/>
              <a:t>not</a:t>
            </a:r>
            <a:r>
              <a:rPr lang="es-ES" altLang="en-US" dirty="0" smtClean="0"/>
              <a:t> </a:t>
            </a:r>
            <a:r>
              <a:rPr lang="es-ES" altLang="en-US" dirty="0" err="1" smtClean="0"/>
              <a:t>subject</a:t>
            </a:r>
            <a:r>
              <a:rPr lang="es-ES" altLang="en-US" dirty="0" smtClean="0"/>
              <a:t> to </a:t>
            </a:r>
            <a:r>
              <a:rPr lang="es-ES" altLang="en-US" dirty="0" err="1" smtClean="0"/>
              <a:t>constraints</a:t>
            </a:r>
            <a:r>
              <a:rPr lang="es-ES" altLang="en-US" dirty="0" smtClean="0"/>
              <a:t> of Insolvency </a:t>
            </a:r>
            <a:r>
              <a:rPr lang="es-ES" altLang="en-US" dirty="0" err="1" smtClean="0"/>
              <a:t>Regulation</a:t>
            </a:r>
            <a:r>
              <a:rPr lang="es-ES" altLang="en-US" dirty="0" smtClean="0"/>
              <a:t> </a:t>
            </a:r>
          </a:p>
          <a:p>
            <a:r>
              <a:rPr lang="es-ES" altLang="en-US" dirty="0" smtClean="0"/>
              <a:t>Company </a:t>
            </a:r>
            <a:r>
              <a:rPr lang="es-ES" altLang="en-US" dirty="0" err="1" smtClean="0"/>
              <a:t>need</a:t>
            </a:r>
            <a:r>
              <a:rPr lang="es-ES" altLang="en-US" dirty="0" smtClean="0"/>
              <a:t> </a:t>
            </a:r>
            <a:r>
              <a:rPr lang="es-ES" altLang="en-US" dirty="0" err="1" smtClean="0"/>
              <a:t>not</a:t>
            </a:r>
            <a:r>
              <a:rPr lang="es-ES" altLang="en-US" dirty="0" smtClean="0"/>
              <a:t> be </a:t>
            </a:r>
            <a:r>
              <a:rPr lang="es-ES" altLang="en-US" dirty="0" err="1" smtClean="0"/>
              <a:t>registered</a:t>
            </a:r>
            <a:r>
              <a:rPr lang="es-ES" altLang="en-US" dirty="0" smtClean="0"/>
              <a:t> </a:t>
            </a:r>
            <a:r>
              <a:rPr lang="es-ES" altLang="en-US" dirty="0" err="1" smtClean="0"/>
              <a:t>or</a:t>
            </a:r>
            <a:r>
              <a:rPr lang="es-ES" altLang="en-US" dirty="0" smtClean="0"/>
              <a:t> </a:t>
            </a:r>
            <a:r>
              <a:rPr lang="es-ES" altLang="en-US" dirty="0" err="1" smtClean="0"/>
              <a:t>have</a:t>
            </a:r>
            <a:r>
              <a:rPr lang="es-ES" altLang="en-US" dirty="0" smtClean="0"/>
              <a:t> </a:t>
            </a:r>
            <a:r>
              <a:rPr lang="es-ES" altLang="en-US" dirty="0" err="1" smtClean="0"/>
              <a:t>its</a:t>
            </a:r>
            <a:r>
              <a:rPr lang="es-ES" altLang="en-US" dirty="0" smtClean="0"/>
              <a:t> centre of </a:t>
            </a:r>
            <a:r>
              <a:rPr lang="es-ES" altLang="en-US" dirty="0" err="1" smtClean="0"/>
              <a:t>main</a:t>
            </a:r>
            <a:r>
              <a:rPr lang="es-ES" altLang="en-US" dirty="0" smtClean="0"/>
              <a:t> </a:t>
            </a:r>
            <a:r>
              <a:rPr lang="es-ES" altLang="en-US" dirty="0" err="1" smtClean="0"/>
              <a:t>interests</a:t>
            </a:r>
            <a:r>
              <a:rPr lang="es-ES" altLang="en-US" dirty="0" smtClean="0"/>
              <a:t> – COMI – in </a:t>
            </a:r>
            <a:r>
              <a:rPr lang="es-ES" altLang="en-US" dirty="0" err="1" smtClean="0"/>
              <a:t>the</a:t>
            </a:r>
            <a:r>
              <a:rPr lang="es-ES" altLang="en-US" dirty="0" smtClean="0"/>
              <a:t> UK</a:t>
            </a:r>
          </a:p>
          <a:p>
            <a:r>
              <a:rPr lang="es-ES" altLang="en-US" dirty="0" smtClean="0"/>
              <a:t>English </a:t>
            </a:r>
            <a:r>
              <a:rPr lang="es-ES" altLang="en-US" dirty="0" err="1" smtClean="0"/>
              <a:t>courts</a:t>
            </a:r>
            <a:r>
              <a:rPr lang="es-ES" altLang="en-US" dirty="0" smtClean="0"/>
              <a:t> </a:t>
            </a:r>
            <a:r>
              <a:rPr lang="es-ES" altLang="en-US" dirty="0" err="1" smtClean="0"/>
              <a:t>will</a:t>
            </a:r>
            <a:r>
              <a:rPr lang="es-ES" altLang="en-US" dirty="0" smtClean="0"/>
              <a:t> asume </a:t>
            </a:r>
            <a:r>
              <a:rPr lang="es-ES" altLang="en-US" dirty="0" err="1" smtClean="0"/>
              <a:t>jurisdiction</a:t>
            </a:r>
            <a:r>
              <a:rPr lang="es-ES" altLang="en-US" dirty="0" smtClean="0"/>
              <a:t> to </a:t>
            </a:r>
            <a:r>
              <a:rPr lang="es-ES" altLang="en-US" dirty="0" err="1" smtClean="0"/>
              <a:t>approve</a:t>
            </a:r>
            <a:r>
              <a:rPr lang="es-ES" altLang="en-US" dirty="0" smtClean="0"/>
              <a:t> </a:t>
            </a:r>
            <a:r>
              <a:rPr lang="es-ES" altLang="en-US" dirty="0" err="1" smtClean="0"/>
              <a:t>schemes</a:t>
            </a:r>
            <a:r>
              <a:rPr lang="es-ES" altLang="en-US" dirty="0" smtClean="0"/>
              <a:t> in </a:t>
            </a:r>
            <a:r>
              <a:rPr lang="es-ES" altLang="en-US" dirty="0" err="1"/>
              <a:t>respect</a:t>
            </a:r>
            <a:r>
              <a:rPr lang="es-ES" altLang="en-US" dirty="0"/>
              <a:t> of </a:t>
            </a:r>
            <a:r>
              <a:rPr lang="es-ES" altLang="en-US" dirty="0" err="1" smtClean="0"/>
              <a:t>foreign</a:t>
            </a:r>
            <a:r>
              <a:rPr lang="es-ES" altLang="en-US" dirty="0" smtClean="0"/>
              <a:t> </a:t>
            </a:r>
            <a:r>
              <a:rPr lang="es-ES" altLang="en-US" dirty="0" err="1"/>
              <a:t>company</a:t>
            </a:r>
            <a:r>
              <a:rPr lang="es-ES" altLang="en-US" dirty="0"/>
              <a:t> </a:t>
            </a:r>
            <a:r>
              <a:rPr lang="es-ES" altLang="en-US" dirty="0" err="1"/>
              <a:t>if</a:t>
            </a:r>
            <a:r>
              <a:rPr lang="es-ES" altLang="en-US" dirty="0"/>
              <a:t> </a:t>
            </a:r>
            <a:r>
              <a:rPr lang="es-ES" altLang="en-US" dirty="0" err="1"/>
              <a:t>sufficient</a:t>
            </a:r>
            <a:r>
              <a:rPr lang="es-ES" altLang="en-US" dirty="0"/>
              <a:t> </a:t>
            </a:r>
            <a:r>
              <a:rPr lang="es-ES" altLang="en-US" dirty="0" err="1"/>
              <a:t>connection</a:t>
            </a:r>
            <a:r>
              <a:rPr lang="es-ES" altLang="en-US" dirty="0"/>
              <a:t> </a:t>
            </a:r>
            <a:r>
              <a:rPr lang="es-ES" altLang="en-US" dirty="0" err="1"/>
              <a:t>with</a:t>
            </a:r>
            <a:r>
              <a:rPr lang="es-ES" altLang="en-US" dirty="0"/>
              <a:t> UK – </a:t>
            </a:r>
            <a:r>
              <a:rPr lang="es-ES" altLang="en-US" u="sng" dirty="0"/>
              <a:t>Re </a:t>
            </a:r>
            <a:r>
              <a:rPr lang="es-ES" altLang="en-US" u="sng" dirty="0" err="1" smtClean="0"/>
              <a:t>Rodenstock</a:t>
            </a:r>
            <a:r>
              <a:rPr lang="es-ES" altLang="en-US" u="sng" dirty="0" smtClean="0"/>
              <a:t> </a:t>
            </a:r>
            <a:r>
              <a:rPr lang="en-GB" dirty="0"/>
              <a:t>[2011] EWHC 1104 (</a:t>
            </a:r>
            <a:r>
              <a:rPr lang="en-GB" dirty="0" err="1"/>
              <a:t>Ch</a:t>
            </a:r>
            <a:r>
              <a:rPr lang="en-GB" dirty="0"/>
              <a:t>) </a:t>
            </a:r>
            <a:endParaRPr lang="es-ES" altLang="en-US" u="sng" dirty="0" smtClean="0"/>
          </a:p>
          <a:p>
            <a:r>
              <a:rPr lang="es-ES" altLang="en-US" dirty="0" err="1" smtClean="0"/>
              <a:t>This</a:t>
            </a:r>
            <a:r>
              <a:rPr lang="es-ES" altLang="en-US" dirty="0" smtClean="0"/>
              <a:t> </a:t>
            </a:r>
            <a:r>
              <a:rPr lang="es-ES" altLang="en-US" dirty="0" err="1" smtClean="0"/>
              <a:t>may</a:t>
            </a:r>
            <a:r>
              <a:rPr lang="es-ES" altLang="en-US" dirty="0" smtClean="0"/>
              <a:t> </a:t>
            </a:r>
            <a:r>
              <a:rPr lang="es-ES" altLang="en-US" dirty="0" err="1" smtClean="0"/>
              <a:t>involve</a:t>
            </a:r>
            <a:r>
              <a:rPr lang="es-ES" altLang="en-US" dirty="0" smtClean="0"/>
              <a:t> English </a:t>
            </a:r>
            <a:r>
              <a:rPr lang="es-ES" altLang="en-US" dirty="0" err="1" smtClean="0"/>
              <a:t>choice</a:t>
            </a:r>
            <a:r>
              <a:rPr lang="es-ES" altLang="en-US" dirty="0" smtClean="0"/>
              <a:t> of </a:t>
            </a:r>
            <a:r>
              <a:rPr lang="es-ES" altLang="en-US" dirty="0" err="1" smtClean="0"/>
              <a:t>law</a:t>
            </a:r>
            <a:r>
              <a:rPr lang="es-ES" altLang="en-US" dirty="0" smtClean="0"/>
              <a:t> </a:t>
            </a:r>
            <a:r>
              <a:rPr lang="es-ES" altLang="en-US" dirty="0" err="1" smtClean="0"/>
              <a:t>or</a:t>
            </a:r>
            <a:r>
              <a:rPr lang="es-ES" altLang="en-US" dirty="0" smtClean="0"/>
              <a:t> </a:t>
            </a:r>
            <a:r>
              <a:rPr lang="es-ES" altLang="en-US" dirty="0" err="1" smtClean="0"/>
              <a:t>jurisdiction</a:t>
            </a:r>
            <a:r>
              <a:rPr lang="es-ES" altLang="en-US" dirty="0" smtClean="0"/>
              <a:t> </a:t>
            </a:r>
            <a:r>
              <a:rPr lang="es-ES" altLang="en-US" dirty="0" err="1" smtClean="0"/>
              <a:t>clause</a:t>
            </a:r>
            <a:r>
              <a:rPr lang="es-ES" altLang="en-US" dirty="0" smtClean="0"/>
              <a:t> </a:t>
            </a:r>
            <a:r>
              <a:rPr lang="es-ES" altLang="en-US" dirty="0" err="1" smtClean="0"/>
              <a:t>or</a:t>
            </a:r>
            <a:r>
              <a:rPr lang="es-ES" altLang="en-US" dirty="0" smtClean="0"/>
              <a:t> </a:t>
            </a:r>
            <a:r>
              <a:rPr lang="es-ES" altLang="en-US" dirty="0" err="1" smtClean="0"/>
              <a:t>the</a:t>
            </a:r>
            <a:r>
              <a:rPr lang="es-ES" altLang="en-US" dirty="0" smtClean="0"/>
              <a:t> </a:t>
            </a:r>
            <a:r>
              <a:rPr lang="es-ES" altLang="en-US" dirty="0" err="1" smtClean="0"/>
              <a:t>fact</a:t>
            </a:r>
            <a:r>
              <a:rPr lang="es-ES" altLang="en-US" dirty="0" smtClean="0"/>
              <a:t> </a:t>
            </a:r>
            <a:r>
              <a:rPr lang="es-ES" altLang="en-US" dirty="0" err="1" smtClean="0"/>
              <a:t>that</a:t>
            </a:r>
            <a:r>
              <a:rPr lang="es-ES" altLang="en-US" dirty="0" smtClean="0"/>
              <a:t> </a:t>
            </a:r>
            <a:r>
              <a:rPr lang="es-ES" altLang="en-US" dirty="0" err="1" smtClean="0"/>
              <a:t>bondholders</a:t>
            </a:r>
            <a:r>
              <a:rPr lang="es-ES" altLang="en-US" dirty="0" smtClean="0"/>
              <a:t> are </a:t>
            </a:r>
            <a:r>
              <a:rPr lang="es-ES" altLang="en-US" dirty="0" err="1" smtClean="0"/>
              <a:t>resident</a:t>
            </a:r>
            <a:r>
              <a:rPr lang="es-ES" altLang="en-US" dirty="0" smtClean="0"/>
              <a:t> in </a:t>
            </a:r>
            <a:r>
              <a:rPr lang="es-ES" altLang="en-US" dirty="0" err="1" smtClean="0"/>
              <a:t>the</a:t>
            </a:r>
            <a:r>
              <a:rPr lang="es-ES" altLang="en-US" dirty="0" smtClean="0"/>
              <a:t> UK  </a:t>
            </a:r>
            <a:endParaRPr lang="es-ES" altLang="en-US" dirty="0"/>
          </a:p>
        </p:txBody>
      </p:sp>
    </p:spTree>
    <p:extLst>
      <p:ext uri="{BB962C8B-B14F-4D97-AF65-F5344CB8AC3E}">
        <p14:creationId xmlns:p14="http://schemas.microsoft.com/office/powerpoint/2010/main" val="737473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Schemes of arrangement and foreign law</a:t>
            </a:r>
            <a:endParaRPr lang="en-GB" dirty="0"/>
          </a:p>
        </p:txBody>
      </p:sp>
      <p:sp>
        <p:nvSpPr>
          <p:cNvPr id="3" name="Content Placeholder 2"/>
          <p:cNvSpPr>
            <a:spLocks noGrp="1"/>
          </p:cNvSpPr>
          <p:nvPr>
            <p:ph idx="1"/>
          </p:nvPr>
        </p:nvSpPr>
        <p:spPr/>
        <p:txBody>
          <a:bodyPr>
            <a:normAutofit lnSpcReduction="10000"/>
          </a:bodyPr>
          <a:lstStyle/>
          <a:p>
            <a:r>
              <a:rPr lang="en-GB" dirty="0" smtClean="0"/>
              <a:t>General principle of English private international law that modification of contractual obligations is governed by the proper law of the contract – </a:t>
            </a:r>
            <a:r>
              <a:rPr lang="en-GB" u="sng" dirty="0" smtClean="0"/>
              <a:t>Gibbs</a:t>
            </a:r>
            <a:r>
              <a:rPr lang="en-GB" dirty="0" smtClean="0"/>
              <a:t> principle</a:t>
            </a:r>
          </a:p>
          <a:p>
            <a:r>
              <a:rPr lang="en-GB" dirty="0" smtClean="0"/>
              <a:t>Modification of English law governed debt under foreign restructuring law not recognised in </a:t>
            </a:r>
            <a:r>
              <a:rPr lang="en-GB" dirty="0" smtClean="0"/>
              <a:t>England  except there was a submission to the jurisdiction or some other regime such as European Insolvency Regulation applied</a:t>
            </a:r>
            <a:endParaRPr lang="en-GB" dirty="0" smtClean="0"/>
          </a:p>
          <a:p>
            <a:r>
              <a:rPr lang="en-GB" dirty="0" smtClean="0"/>
              <a:t>Apparen</a:t>
            </a:r>
            <a:r>
              <a:rPr lang="en-GB" dirty="0" smtClean="0"/>
              <a:t>t anomaly? - i</a:t>
            </a:r>
            <a:r>
              <a:rPr lang="en-GB" dirty="0" smtClean="0"/>
              <a:t>n </a:t>
            </a:r>
            <a:r>
              <a:rPr lang="en-GB" u="sng" dirty="0" smtClean="0"/>
              <a:t>Re Magyar Telecom</a:t>
            </a:r>
            <a:r>
              <a:rPr lang="en-GB" dirty="0" smtClean="0"/>
              <a:t> </a:t>
            </a:r>
            <a:r>
              <a:rPr lang="en-GB" dirty="0"/>
              <a:t>[2013] EWHC 3800 (</a:t>
            </a:r>
            <a:r>
              <a:rPr lang="en-GB" dirty="0" err="1" smtClean="0"/>
              <a:t>Ch</a:t>
            </a:r>
            <a:r>
              <a:rPr lang="en-GB" dirty="0" smtClean="0"/>
              <a:t>) UK courts approved a scheme in respect of NY  law governed bonds</a:t>
            </a:r>
          </a:p>
          <a:p>
            <a:r>
              <a:rPr lang="en-GB" dirty="0" smtClean="0"/>
              <a:t>But evidence </a:t>
            </a:r>
            <a:r>
              <a:rPr lang="en-GB" dirty="0" smtClean="0"/>
              <a:t>that the scheme was likely to be recognised in the US and it has been so recognised</a:t>
            </a:r>
          </a:p>
          <a:p>
            <a:endParaRPr lang="en-GB" dirty="0"/>
          </a:p>
        </p:txBody>
      </p:sp>
    </p:spTree>
    <p:extLst>
      <p:ext uri="{BB962C8B-B14F-4D97-AF65-F5344CB8AC3E}">
        <p14:creationId xmlns:p14="http://schemas.microsoft.com/office/powerpoint/2010/main" val="1621585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Schemes of arrangement - procedure</a:t>
            </a:r>
            <a:endParaRPr lang="en-GB" dirty="0"/>
          </a:p>
        </p:txBody>
      </p:sp>
      <p:sp>
        <p:nvSpPr>
          <p:cNvPr id="3" name="Content Placeholder 2"/>
          <p:cNvSpPr>
            <a:spLocks noGrp="1"/>
          </p:cNvSpPr>
          <p:nvPr>
            <p:ph idx="1"/>
          </p:nvPr>
        </p:nvSpPr>
        <p:spPr/>
        <p:txBody>
          <a:bodyPr>
            <a:normAutofit fontScale="92500" lnSpcReduction="20000"/>
          </a:bodyPr>
          <a:lstStyle/>
          <a:p>
            <a:r>
              <a:rPr lang="en-US" dirty="0" smtClean="0"/>
              <a:t>A compromise or arrangement </a:t>
            </a:r>
            <a:r>
              <a:rPr lang="en-US" dirty="0"/>
              <a:t>between a company and its creditors and/or members with some element of ‘give and take’ on both </a:t>
            </a:r>
            <a:r>
              <a:rPr lang="en-US" dirty="0" smtClean="0"/>
              <a:t>sides</a:t>
            </a:r>
          </a:p>
          <a:p>
            <a:r>
              <a:rPr lang="en-US" dirty="0" smtClean="0"/>
              <a:t>Three </a:t>
            </a:r>
            <a:r>
              <a:rPr lang="en-US" dirty="0"/>
              <a:t>stage </a:t>
            </a:r>
            <a:r>
              <a:rPr lang="en-US" dirty="0" smtClean="0"/>
              <a:t>procedure – first, an </a:t>
            </a:r>
            <a:r>
              <a:rPr lang="en-US" dirty="0"/>
              <a:t>application to the court to convene relevant meetings of creditors or members </a:t>
            </a:r>
            <a:endParaRPr lang="en-US" dirty="0" smtClean="0"/>
          </a:p>
          <a:p>
            <a:r>
              <a:rPr lang="en-US" dirty="0" smtClean="0"/>
              <a:t>Second, relevant </a:t>
            </a:r>
            <a:r>
              <a:rPr lang="en-US" dirty="0"/>
              <a:t>class meetings are held </a:t>
            </a:r>
            <a:r>
              <a:rPr lang="en-US" dirty="0" smtClean="0"/>
              <a:t>- scheme </a:t>
            </a:r>
            <a:r>
              <a:rPr lang="en-US" dirty="0"/>
              <a:t>must be approved by 75% in value and a majority in number of creditors within the class.  </a:t>
            </a:r>
            <a:endParaRPr lang="en-US" dirty="0" smtClean="0"/>
          </a:p>
          <a:p>
            <a:r>
              <a:rPr lang="en-US" dirty="0" smtClean="0"/>
              <a:t>Third, scheme </a:t>
            </a:r>
            <a:r>
              <a:rPr lang="en-US" dirty="0"/>
              <a:t>comes before the court for approval </a:t>
            </a:r>
            <a:r>
              <a:rPr lang="en-US" dirty="0" smtClean="0"/>
              <a:t>- must </a:t>
            </a:r>
            <a:r>
              <a:rPr lang="en-US" dirty="0"/>
              <a:t>be satisfied that the scheme proposed is a reasonable one such that a reasonable member of the class concerned </a:t>
            </a:r>
            <a:r>
              <a:rPr lang="en-US" dirty="0" smtClean="0"/>
              <a:t>could </a:t>
            </a:r>
            <a:r>
              <a:rPr lang="en-US" dirty="0"/>
              <a:t>have voted for </a:t>
            </a:r>
            <a:r>
              <a:rPr lang="en-US" dirty="0" smtClean="0"/>
              <a:t>it</a:t>
            </a:r>
          </a:p>
          <a:p>
            <a:r>
              <a:rPr lang="en-US" dirty="0" smtClean="0"/>
              <a:t>Court </a:t>
            </a:r>
            <a:r>
              <a:rPr lang="en-US" dirty="0"/>
              <a:t>is not a rubber stamp </a:t>
            </a:r>
            <a:r>
              <a:rPr lang="en-US" dirty="0" smtClean="0"/>
              <a:t>– see ‘Amigo</a:t>
            </a:r>
            <a:r>
              <a:rPr lang="en-US" dirty="0"/>
              <a:t>’ scheme </a:t>
            </a:r>
            <a:r>
              <a:rPr lang="en-US" dirty="0">
                <a:hlinkClick r:id="rId2"/>
              </a:rPr>
              <a:t>https://www.bailii.org/cgi-bin/format.cgi?doc=/</a:t>
            </a:r>
            <a:r>
              <a:rPr lang="en-US" dirty="0" smtClean="0">
                <a:hlinkClick r:id="rId2"/>
              </a:rPr>
              <a:t>ew/cases/EWHC/Ch/2021/1401.html</a:t>
            </a:r>
            <a:endParaRPr lang="en-US" dirty="0" smtClean="0"/>
          </a:p>
          <a:p>
            <a:r>
              <a:rPr lang="en-US" dirty="0" smtClean="0"/>
              <a:t>But </a:t>
            </a:r>
            <a:r>
              <a:rPr lang="en-US" dirty="0"/>
              <a:t>need not be satisfied that the scheme proposed is the only fair </a:t>
            </a:r>
            <a:r>
              <a:rPr lang="en-US" dirty="0" smtClean="0"/>
              <a:t>one</a:t>
            </a:r>
            <a:endParaRPr lang="en-GB" dirty="0"/>
          </a:p>
        </p:txBody>
      </p:sp>
    </p:spTree>
    <p:extLst>
      <p:ext uri="{BB962C8B-B14F-4D97-AF65-F5344CB8AC3E}">
        <p14:creationId xmlns:p14="http://schemas.microsoft.com/office/powerpoint/2010/main" val="1126411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Class composition</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Creditors can be put into separate classes</a:t>
            </a:r>
          </a:p>
          <a:p>
            <a:r>
              <a:rPr lang="en-GB" dirty="0" smtClean="0"/>
              <a:t>Cram-down of creditors within a class but no cross-class cram-down – differences with US Chapter 11</a:t>
            </a:r>
          </a:p>
          <a:p>
            <a:r>
              <a:rPr lang="en-GB" dirty="0" smtClean="0"/>
              <a:t>Questions </a:t>
            </a:r>
            <a:r>
              <a:rPr lang="en-GB" dirty="0"/>
              <a:t>on class composition </a:t>
            </a:r>
            <a:r>
              <a:rPr lang="en-GB" dirty="0" smtClean="0"/>
              <a:t>to </a:t>
            </a:r>
            <a:r>
              <a:rPr lang="en-GB" dirty="0"/>
              <a:t>be determined at the convening hearing stage rather than </a:t>
            </a:r>
            <a:r>
              <a:rPr lang="en-GB" dirty="0" smtClean="0"/>
              <a:t>later</a:t>
            </a:r>
          </a:p>
          <a:p>
            <a:r>
              <a:rPr lang="en-GB" dirty="0" smtClean="0"/>
              <a:t>Held test is whether creditors have different legal rights rather than separate interests stemming from their legal rights</a:t>
            </a:r>
          </a:p>
          <a:p>
            <a:r>
              <a:rPr lang="en-GB" dirty="0" smtClean="0"/>
              <a:t>Small differences in rights does not prevent creditors being placed in the same class - consideration </a:t>
            </a:r>
            <a:r>
              <a:rPr lang="en-GB" dirty="0"/>
              <a:t>of (a) rights of creditors in the absence of the scheme; and (b) any new rights to which the creditors became entitled under the scheme</a:t>
            </a:r>
          </a:p>
          <a:p>
            <a:r>
              <a:rPr lang="en-GB" dirty="0"/>
              <a:t>If there was a material difference </a:t>
            </a:r>
            <a:r>
              <a:rPr lang="en-GB" dirty="0" smtClean="0"/>
              <a:t>- would </a:t>
            </a:r>
            <a:r>
              <a:rPr lang="en-GB" dirty="0"/>
              <a:t>constitute different classes if such difference made it impossible for different groups to consult together with a view to their common interest.</a:t>
            </a:r>
          </a:p>
          <a:p>
            <a:r>
              <a:rPr lang="en-GB" dirty="0"/>
              <a:t>Broad approach  lest a minority group of creditors have a veto</a:t>
            </a:r>
            <a:endParaRPr lang="en-GB" u="sng" dirty="0"/>
          </a:p>
          <a:p>
            <a:r>
              <a:rPr lang="en-GB" dirty="0" smtClean="0"/>
              <a:t>‘Lock-up’ agreements – inducements to creditors to vote in favour of the proposals - acceptable</a:t>
            </a:r>
            <a:endParaRPr lang="en-GB" dirty="0"/>
          </a:p>
        </p:txBody>
      </p:sp>
    </p:spTree>
    <p:extLst>
      <p:ext uri="{BB962C8B-B14F-4D97-AF65-F5344CB8AC3E}">
        <p14:creationId xmlns:p14="http://schemas.microsoft.com/office/powerpoint/2010/main" val="1927617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Role of the court</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Court must be satisfied statutory provisions have </a:t>
            </a:r>
            <a:r>
              <a:rPr lang="en-GB" dirty="0"/>
              <a:t>been </a:t>
            </a:r>
            <a:r>
              <a:rPr lang="en-GB" dirty="0" smtClean="0"/>
              <a:t>observed</a:t>
            </a:r>
          </a:p>
          <a:p>
            <a:r>
              <a:rPr lang="en-GB" dirty="0" smtClean="0"/>
              <a:t>Relevant class was </a:t>
            </a:r>
            <a:r>
              <a:rPr lang="en-GB" dirty="0"/>
              <a:t>fairly represented by those who attended the </a:t>
            </a:r>
            <a:r>
              <a:rPr lang="en-GB" dirty="0" smtClean="0"/>
              <a:t>meeting</a:t>
            </a:r>
          </a:p>
          <a:p>
            <a:r>
              <a:rPr lang="en-GB" dirty="0" smtClean="0"/>
              <a:t>Statutory </a:t>
            </a:r>
            <a:r>
              <a:rPr lang="en-GB" dirty="0"/>
              <a:t>majority are acting </a:t>
            </a:r>
            <a:r>
              <a:rPr lang="en-GB" i="1" dirty="0"/>
              <a:t>bona fide</a:t>
            </a:r>
            <a:r>
              <a:rPr lang="en-GB" dirty="0"/>
              <a:t> and not coercing the minority in order to promote interests adverse to those of the class they purport to </a:t>
            </a:r>
            <a:r>
              <a:rPr lang="en-GB" dirty="0" smtClean="0"/>
              <a:t>represent</a:t>
            </a:r>
          </a:p>
          <a:p>
            <a:r>
              <a:rPr lang="en-GB" dirty="0" smtClean="0"/>
              <a:t>An </a:t>
            </a:r>
            <a:r>
              <a:rPr lang="en-GB" dirty="0"/>
              <a:t>intelligent and honest person, a member of the class concerned and acting in respect of </a:t>
            </a:r>
            <a:r>
              <a:rPr lang="en-GB" dirty="0" smtClean="0"/>
              <a:t>its </a:t>
            </a:r>
            <a:r>
              <a:rPr lang="en-GB" dirty="0"/>
              <a:t>own interest, might reasonably approve the </a:t>
            </a:r>
            <a:r>
              <a:rPr lang="en-GB" dirty="0" smtClean="0"/>
              <a:t>scheme</a:t>
            </a:r>
          </a:p>
          <a:p>
            <a:r>
              <a:rPr lang="en-GB" dirty="0" smtClean="0"/>
              <a:t>No ‘blot’ </a:t>
            </a:r>
            <a:r>
              <a:rPr lang="en-GB" dirty="0"/>
              <a:t>on the scheme </a:t>
            </a:r>
            <a:endParaRPr lang="en-GB" dirty="0" smtClean="0"/>
          </a:p>
          <a:p>
            <a:r>
              <a:rPr lang="en-GB" dirty="0" smtClean="0"/>
              <a:t>Court should not act in vain so needs evidence that scheme will achieve international recognition if necessary</a:t>
            </a:r>
          </a:p>
          <a:p>
            <a:r>
              <a:rPr lang="en-GB" dirty="0" smtClean="0"/>
              <a:t>Need </a:t>
            </a:r>
            <a:r>
              <a:rPr lang="en-GB" dirty="0"/>
              <a:t>for </a:t>
            </a:r>
            <a:r>
              <a:rPr lang="en-GB" dirty="0" smtClean="0"/>
              <a:t>class </a:t>
            </a:r>
            <a:r>
              <a:rPr lang="en-GB" dirty="0"/>
              <a:t>members </a:t>
            </a:r>
            <a:r>
              <a:rPr lang="en-GB" dirty="0" smtClean="0"/>
              <a:t>to </a:t>
            </a:r>
            <a:r>
              <a:rPr lang="en-GB" dirty="0"/>
              <a:t>be voting in the interests of the </a:t>
            </a:r>
            <a:r>
              <a:rPr lang="en-GB" dirty="0" smtClean="0"/>
              <a:t>class and not </a:t>
            </a:r>
            <a:r>
              <a:rPr lang="en-GB" dirty="0"/>
              <a:t>in their own specific interests if they are different from the interests of the </a:t>
            </a:r>
            <a:r>
              <a:rPr lang="en-GB" dirty="0" smtClean="0"/>
              <a:t>class</a:t>
            </a:r>
          </a:p>
          <a:p>
            <a:r>
              <a:rPr lang="en-GB" dirty="0" smtClean="0"/>
              <a:t>Matter </a:t>
            </a:r>
            <a:r>
              <a:rPr lang="en-GB" dirty="0"/>
              <a:t>considered in </a:t>
            </a:r>
            <a:r>
              <a:rPr lang="en-GB" u="sng" dirty="0"/>
              <a:t>Re Lehman Brothers International (Europe)</a:t>
            </a:r>
            <a:r>
              <a:rPr lang="en-GB" dirty="0"/>
              <a:t> [2018] EWHC 1980 (</a:t>
            </a:r>
            <a:r>
              <a:rPr lang="en-GB" dirty="0" err="1"/>
              <a:t>Ch</a:t>
            </a:r>
            <a:r>
              <a:rPr lang="en-GB" dirty="0"/>
              <a:t>)</a:t>
            </a:r>
          </a:p>
          <a:p>
            <a:endParaRPr lang="en-GB" dirty="0" smtClean="0"/>
          </a:p>
          <a:p>
            <a:endParaRPr lang="en-GB" dirty="0" smtClean="0"/>
          </a:p>
          <a:p>
            <a:endParaRPr lang="en-GB" dirty="0"/>
          </a:p>
        </p:txBody>
      </p:sp>
    </p:spTree>
    <p:extLst>
      <p:ext uri="{BB962C8B-B14F-4D97-AF65-F5344CB8AC3E}">
        <p14:creationId xmlns:p14="http://schemas.microsoft.com/office/powerpoint/2010/main" val="1161324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s-ES" altLang="en-US" dirty="0" err="1"/>
              <a:t>Schemes</a:t>
            </a:r>
            <a:r>
              <a:rPr lang="es-ES" altLang="en-US" dirty="0"/>
              <a:t> of </a:t>
            </a:r>
            <a:r>
              <a:rPr lang="es-ES" altLang="en-US" dirty="0" err="1" smtClean="0"/>
              <a:t>arrangement</a:t>
            </a:r>
            <a:r>
              <a:rPr lang="es-ES" altLang="en-US" dirty="0" smtClean="0"/>
              <a:t> and ‘</a:t>
            </a:r>
            <a:r>
              <a:rPr lang="es-ES" altLang="en-US" dirty="0" err="1" smtClean="0"/>
              <a:t>out</a:t>
            </a:r>
            <a:r>
              <a:rPr lang="es-ES" altLang="en-US" dirty="0" smtClean="0"/>
              <a:t> of </a:t>
            </a:r>
            <a:r>
              <a:rPr lang="es-ES" altLang="en-US" dirty="0" err="1" smtClean="0"/>
              <a:t>the</a:t>
            </a:r>
            <a:r>
              <a:rPr lang="es-ES" altLang="en-US" dirty="0" smtClean="0"/>
              <a:t> </a:t>
            </a:r>
            <a:r>
              <a:rPr lang="es-ES" altLang="en-US" dirty="0" err="1" smtClean="0"/>
              <a:t>money</a:t>
            </a:r>
            <a:r>
              <a:rPr lang="es-ES" altLang="en-US" dirty="0" smtClean="0"/>
              <a:t>’ </a:t>
            </a:r>
            <a:r>
              <a:rPr lang="es-ES" altLang="en-US" dirty="0" err="1" smtClean="0"/>
              <a:t>creditors</a:t>
            </a:r>
            <a:endParaRPr lang="es-ES" altLang="en-US" dirty="0"/>
          </a:p>
        </p:txBody>
      </p:sp>
      <p:sp>
        <p:nvSpPr>
          <p:cNvPr id="22531" name="Rectangle 3"/>
          <p:cNvSpPr>
            <a:spLocks noGrp="1" noChangeArrowheads="1"/>
          </p:cNvSpPr>
          <p:nvPr>
            <p:ph type="body" idx="1"/>
          </p:nvPr>
        </p:nvSpPr>
        <p:spPr/>
        <p:txBody>
          <a:bodyPr>
            <a:normAutofit fontScale="92500" lnSpcReduction="20000"/>
          </a:bodyPr>
          <a:lstStyle/>
          <a:p>
            <a:r>
              <a:rPr lang="es-ES" altLang="en-US" dirty="0" err="1" smtClean="0"/>
              <a:t>Schemes</a:t>
            </a:r>
            <a:r>
              <a:rPr lang="es-ES" altLang="en-US" dirty="0" smtClean="0"/>
              <a:t> - </a:t>
            </a:r>
            <a:r>
              <a:rPr lang="es-ES" altLang="en-US" dirty="0" err="1" smtClean="0"/>
              <a:t>division</a:t>
            </a:r>
            <a:r>
              <a:rPr lang="es-ES" altLang="en-US" dirty="0" smtClean="0"/>
              <a:t> </a:t>
            </a:r>
            <a:r>
              <a:rPr lang="es-ES" altLang="en-US" dirty="0"/>
              <a:t>of </a:t>
            </a:r>
            <a:r>
              <a:rPr lang="es-ES" altLang="en-US" dirty="0" err="1"/>
              <a:t>creditors</a:t>
            </a:r>
            <a:r>
              <a:rPr lang="es-ES" altLang="en-US" dirty="0"/>
              <a:t> </a:t>
            </a:r>
            <a:r>
              <a:rPr lang="es-ES" altLang="en-US" dirty="0" err="1"/>
              <a:t>into</a:t>
            </a:r>
            <a:r>
              <a:rPr lang="es-ES" altLang="en-US" dirty="0"/>
              <a:t> </a:t>
            </a:r>
            <a:r>
              <a:rPr lang="es-ES" altLang="en-US" dirty="0" err="1"/>
              <a:t>classes</a:t>
            </a:r>
            <a:r>
              <a:rPr lang="es-ES" altLang="en-US" dirty="0"/>
              <a:t> and </a:t>
            </a:r>
            <a:r>
              <a:rPr lang="es-ES" altLang="en-US" dirty="0" err="1"/>
              <a:t>court</a:t>
            </a:r>
            <a:r>
              <a:rPr lang="es-ES" altLang="en-US" dirty="0"/>
              <a:t> </a:t>
            </a:r>
            <a:r>
              <a:rPr lang="es-ES" altLang="en-US" dirty="0" err="1"/>
              <a:t>approval</a:t>
            </a:r>
            <a:r>
              <a:rPr lang="es-ES" altLang="en-US" dirty="0"/>
              <a:t> </a:t>
            </a:r>
          </a:p>
          <a:p>
            <a:r>
              <a:rPr lang="es-ES" altLang="en-US" dirty="0" err="1" smtClean="0"/>
              <a:t>But</a:t>
            </a:r>
            <a:r>
              <a:rPr lang="es-ES" altLang="en-US" dirty="0" smtClean="0"/>
              <a:t> </a:t>
            </a:r>
            <a:r>
              <a:rPr lang="es-ES" altLang="en-US" dirty="0" err="1" smtClean="0"/>
              <a:t>held</a:t>
            </a:r>
            <a:r>
              <a:rPr lang="es-ES" altLang="en-US" dirty="0" smtClean="0"/>
              <a:t> </a:t>
            </a:r>
            <a:r>
              <a:rPr lang="es-ES" altLang="en-US" dirty="0" err="1" smtClean="0"/>
              <a:t>that</a:t>
            </a:r>
            <a:r>
              <a:rPr lang="es-ES" altLang="en-US" dirty="0" smtClean="0"/>
              <a:t> </a:t>
            </a:r>
            <a:r>
              <a:rPr lang="es-ES" altLang="en-US" dirty="0" err="1" smtClean="0"/>
              <a:t>it</a:t>
            </a:r>
            <a:r>
              <a:rPr lang="es-ES" altLang="en-US" dirty="0" smtClean="0"/>
              <a:t> </a:t>
            </a:r>
            <a:r>
              <a:rPr lang="es-ES" altLang="en-US" dirty="0" err="1" smtClean="0"/>
              <a:t>is</a:t>
            </a:r>
            <a:r>
              <a:rPr lang="es-ES" altLang="en-US" dirty="0" smtClean="0"/>
              <a:t> </a:t>
            </a:r>
            <a:r>
              <a:rPr lang="es-ES" altLang="en-US" dirty="0" err="1" smtClean="0"/>
              <a:t>only</a:t>
            </a:r>
            <a:r>
              <a:rPr lang="es-ES" altLang="en-US" dirty="0" smtClean="0"/>
              <a:t> </a:t>
            </a:r>
            <a:r>
              <a:rPr lang="es-ES" altLang="en-US" dirty="0" err="1"/>
              <a:t>necessary</a:t>
            </a:r>
            <a:r>
              <a:rPr lang="es-ES" altLang="en-US" dirty="0"/>
              <a:t> to </a:t>
            </a:r>
            <a:r>
              <a:rPr lang="es-ES" altLang="en-US" dirty="0" err="1"/>
              <a:t>get</a:t>
            </a:r>
            <a:r>
              <a:rPr lang="es-ES" altLang="en-US" dirty="0"/>
              <a:t> </a:t>
            </a:r>
            <a:r>
              <a:rPr lang="es-ES" altLang="en-US" dirty="0" err="1"/>
              <a:t>the</a:t>
            </a:r>
            <a:r>
              <a:rPr lang="es-ES" altLang="en-US" dirty="0"/>
              <a:t> </a:t>
            </a:r>
            <a:r>
              <a:rPr lang="es-ES" altLang="en-US" dirty="0" err="1"/>
              <a:t>consent</a:t>
            </a:r>
            <a:r>
              <a:rPr lang="es-ES" altLang="en-US" dirty="0"/>
              <a:t> of </a:t>
            </a:r>
            <a:r>
              <a:rPr lang="es-ES" altLang="en-US" dirty="0" err="1"/>
              <a:t>those</a:t>
            </a:r>
            <a:r>
              <a:rPr lang="es-ES" altLang="en-US" dirty="0"/>
              <a:t> </a:t>
            </a:r>
            <a:r>
              <a:rPr lang="es-ES" altLang="en-US" dirty="0" err="1"/>
              <a:t>with</a:t>
            </a:r>
            <a:r>
              <a:rPr lang="es-ES" altLang="en-US" dirty="0"/>
              <a:t> </a:t>
            </a:r>
            <a:r>
              <a:rPr lang="es-ES" altLang="en-US" dirty="0" err="1"/>
              <a:t>economic</a:t>
            </a:r>
            <a:r>
              <a:rPr lang="es-ES" altLang="en-US" dirty="0"/>
              <a:t> </a:t>
            </a:r>
            <a:r>
              <a:rPr lang="es-ES" altLang="en-US" dirty="0" err="1"/>
              <a:t>interest</a:t>
            </a:r>
            <a:r>
              <a:rPr lang="es-ES" altLang="en-US" dirty="0"/>
              <a:t> in </a:t>
            </a:r>
            <a:r>
              <a:rPr lang="es-ES" altLang="en-US" dirty="0" err="1"/>
              <a:t>proposed</a:t>
            </a:r>
            <a:r>
              <a:rPr lang="es-ES" altLang="en-US" dirty="0"/>
              <a:t> </a:t>
            </a:r>
            <a:r>
              <a:rPr lang="es-ES" altLang="en-US" dirty="0" err="1"/>
              <a:t>restructuring</a:t>
            </a:r>
            <a:endParaRPr lang="es-ES" altLang="en-US" dirty="0"/>
          </a:p>
          <a:p>
            <a:r>
              <a:rPr lang="en-US" altLang="en-US" dirty="0" smtClean="0"/>
              <a:t>Scheme can </a:t>
            </a:r>
            <a:r>
              <a:rPr lang="en-US" altLang="en-US" dirty="0"/>
              <a:t>be used to squeeze out </a:t>
            </a:r>
            <a:r>
              <a:rPr lang="en-US" altLang="en-US" dirty="0" smtClean="0"/>
              <a:t>‘mezzanine creditors’ - assets are transferred to a ‘</a:t>
            </a:r>
            <a:r>
              <a:rPr lang="en-US" altLang="en-US" dirty="0" err="1" smtClean="0"/>
              <a:t>newco</a:t>
            </a:r>
            <a:r>
              <a:rPr lang="en-US" altLang="en-US" dirty="0" smtClean="0"/>
              <a:t>’  along with some liabilities of creditors who are ‘in the money’</a:t>
            </a:r>
          </a:p>
          <a:p>
            <a:r>
              <a:rPr lang="en-US" altLang="en-US" dirty="0" smtClean="0"/>
              <a:t>‘Out of the money’ creditors are left stranded with claims against ‘</a:t>
            </a:r>
            <a:r>
              <a:rPr lang="en-US" altLang="en-US" dirty="0" err="1" smtClean="0"/>
              <a:t>oldco</a:t>
            </a:r>
            <a:r>
              <a:rPr lang="en-US" altLang="en-US" dirty="0" smtClean="0"/>
              <a:t>’ which no longer has any assets</a:t>
            </a:r>
          </a:p>
          <a:p>
            <a:r>
              <a:rPr lang="en-US" altLang="en-US" dirty="0" smtClean="0"/>
              <a:t>Security trustee may need to give its consent – court may consider fairness at sanction hearing</a:t>
            </a:r>
            <a:endParaRPr lang="en-US" altLang="en-US" dirty="0"/>
          </a:p>
          <a:p>
            <a:r>
              <a:rPr lang="en-US" altLang="en-US" dirty="0"/>
              <a:t>Valuation questions – where does the value “break</a:t>
            </a:r>
            <a:r>
              <a:rPr lang="en-US" altLang="en-US" dirty="0" smtClean="0"/>
              <a:t>” – what is the relevant comparator?  –  liquidation value - such schemes usually implemented as part of ‘pre-packaged administration </a:t>
            </a:r>
            <a:endParaRPr lang="en-US" altLang="en-US" dirty="0"/>
          </a:p>
          <a:p>
            <a:endParaRPr lang="es-ES" altLang="en-US" dirty="0"/>
          </a:p>
        </p:txBody>
      </p:sp>
    </p:spTree>
    <p:extLst>
      <p:ext uri="{BB962C8B-B14F-4D97-AF65-F5344CB8AC3E}">
        <p14:creationId xmlns:p14="http://schemas.microsoft.com/office/powerpoint/2010/main" val="2575936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t>
            </a:r>
            <a:r>
              <a:rPr lang="en-GB" dirty="0" err="1" smtClean="0"/>
              <a:t>Cramdown</a:t>
            </a:r>
            <a:r>
              <a:rPr lang="en-GB" dirty="0" smtClean="0"/>
              <a:t> schemes’ -  </a:t>
            </a:r>
            <a:r>
              <a:rPr lang="en-GB" dirty="0"/>
              <a:t>Noble</a:t>
            </a:r>
          </a:p>
        </p:txBody>
      </p:sp>
      <p:sp>
        <p:nvSpPr>
          <p:cNvPr id="3" name="Content Placeholder 2"/>
          <p:cNvSpPr>
            <a:spLocks noGrp="1"/>
          </p:cNvSpPr>
          <p:nvPr>
            <p:ph idx="1"/>
          </p:nvPr>
        </p:nvSpPr>
        <p:spPr/>
        <p:txBody>
          <a:bodyPr>
            <a:normAutofit fontScale="92500" lnSpcReduction="10000"/>
          </a:bodyPr>
          <a:lstStyle/>
          <a:p>
            <a:r>
              <a:rPr lang="en-GB" u="sng" dirty="0"/>
              <a:t>Re Noble Group Ltd </a:t>
            </a:r>
            <a:r>
              <a:rPr lang="en-GB" dirty="0"/>
              <a:t>[2018] EWHC 3092 (</a:t>
            </a:r>
            <a:r>
              <a:rPr lang="en-GB" dirty="0" err="1"/>
              <a:t>Ch</a:t>
            </a:r>
            <a:r>
              <a:rPr lang="en-GB" dirty="0"/>
              <a:t>) - court sanctioned scheme proposed by holding company of major global commodities trading group, incorporated in Bermuda and listed in Singapore.</a:t>
            </a:r>
          </a:p>
          <a:p>
            <a:r>
              <a:rPr lang="en-GB" dirty="0"/>
              <a:t>Assets transferred to </a:t>
            </a:r>
            <a:r>
              <a:rPr lang="en-GB" dirty="0" err="1"/>
              <a:t>newco</a:t>
            </a:r>
            <a:r>
              <a:rPr lang="en-GB" dirty="0"/>
              <a:t> with scheme creditors receiving 70% of equity in the new group, existing shareholders 20% and management 10% </a:t>
            </a:r>
          </a:p>
          <a:p>
            <a:r>
              <a:rPr lang="en-GB" dirty="0"/>
              <a:t>Held value in the group essentially belonged to scheme creditors and it was up to them how to divide it up in the restructuring, including offering equity to existing shareholders and management. </a:t>
            </a:r>
          </a:p>
          <a:p>
            <a:r>
              <a:rPr lang="en-GB" dirty="0"/>
              <a:t>Scheme did not illegitimately harm interests of subordinated creditors </a:t>
            </a:r>
          </a:p>
          <a:p>
            <a:r>
              <a:rPr lang="en-GB" dirty="0"/>
              <a:t>Court prepared to sanction scheme even when no prepack administration was on the horizon but regulatory issues in Singapore</a:t>
            </a:r>
          </a:p>
          <a:p>
            <a:endParaRPr lang="en-GB" dirty="0"/>
          </a:p>
        </p:txBody>
      </p:sp>
    </p:spTree>
    <p:extLst>
      <p:ext uri="{BB962C8B-B14F-4D97-AF65-F5344CB8AC3E}">
        <p14:creationId xmlns:p14="http://schemas.microsoft.com/office/powerpoint/2010/main" val="24027260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1561</TotalTime>
  <Words>1684</Words>
  <Application>Microsoft Office PowerPoint</Application>
  <PresentationFormat>Widescreen</PresentationFormat>
  <Paragraphs>95</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Restructurings under UK law and international recognition</vt:lpstr>
      <vt:lpstr>UK restructurings – schemes of arrangement </vt:lpstr>
      <vt:lpstr>Schemes of arrangement and foreign companies</vt:lpstr>
      <vt:lpstr>Schemes of arrangement and foreign law</vt:lpstr>
      <vt:lpstr>Schemes of arrangement - procedure</vt:lpstr>
      <vt:lpstr>Class composition</vt:lpstr>
      <vt:lpstr>Role of the court</vt:lpstr>
      <vt:lpstr>Schemes of arrangement and ‘out of the money’ creditors</vt:lpstr>
      <vt:lpstr>‘Cramdown schemes’ -  Noble</vt:lpstr>
      <vt:lpstr>Part 26A schemes ‘restructuring plans’</vt:lpstr>
      <vt:lpstr>Restructuring plans</vt:lpstr>
      <vt:lpstr>Cramdown power</vt:lpstr>
      <vt:lpstr>Cramdown power 11 – international recognition</vt:lpstr>
      <vt:lpstr>International recognition Re Gategroup</vt:lpstr>
      <vt:lpstr>Routes to Recognition (and to Rome)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Corporate Bonds 11</dc:title>
  <dc:creator>Gerry McCormack</dc:creator>
  <cp:lastModifiedBy>Gerard McCormack</cp:lastModifiedBy>
  <cp:revision>65</cp:revision>
  <dcterms:created xsi:type="dcterms:W3CDTF">2017-02-15T17:51:49Z</dcterms:created>
  <dcterms:modified xsi:type="dcterms:W3CDTF">2021-07-07T08:05:50Z</dcterms:modified>
</cp:coreProperties>
</file>